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2.xml" ContentType="application/vnd.openxmlformats-officedocument.presentationml.comments+xml"/>
  <Override PartName="/ppt/notesSlides/notesSlide41.xml" ContentType="application/vnd.openxmlformats-officedocument.presentationml.notesSlide+xml"/>
  <Override PartName="/ppt/comments/comment3.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9"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reevathsan Ravichandran" initials="" lastIdx="2" clrIdx="0"/>
  <p:cmAuthor id="1" name="Komal Sanjeev"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idx="2">
    <p:pos x="6000" y="100"/>
    <p:text>Keep one of these slides summarizing the factors to elaborate</p:text>
  </p:cm>
  <p:cm authorId="1" idx="1">
    <p:pos x="6000" y="0"/>
    <p:text>To-Do</p:text>
  </p:cm>
</p:cmLst>
</file>

<file path=ppt/comments/comment2.xml><?xml version="1.0" encoding="utf-8"?>
<p:cmLst xmlns:a="http://schemas.openxmlformats.org/drawingml/2006/main" xmlns:r="http://schemas.openxmlformats.org/officeDocument/2006/relationships" xmlns:p="http://schemas.openxmlformats.org/presentationml/2006/main">
  <p:cm authorId="0" idx="2">
    <p:pos x="6000" y="0"/>
    <p:text>can remove it if we are not confident</p:text>
  </p:cm>
</p:cmLst>
</file>

<file path=ppt/comments/comment3.xml><?xml version="1.0" encoding="utf-8"?>
<p:cmLst xmlns:a="http://schemas.openxmlformats.org/drawingml/2006/main" xmlns:r="http://schemas.openxmlformats.org/officeDocument/2006/relationships" xmlns:p="http://schemas.openxmlformats.org/presentationml/2006/main">
  <p:cm authorId="0" idx="1">
    <p:pos x="6000" y="0"/>
    <p:text>can remove 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8402783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Mathematical_financ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en.wikipedia.org/wiki/Variance" TargetMode="External"/><Relationship Id="rId5" Type="http://schemas.openxmlformats.org/officeDocument/2006/relationships/hyperlink" Target="http://en.wikipedia.org/wiki/Volatility_(finance)" TargetMode="External"/><Relationship Id="rId4" Type="http://schemas.openxmlformats.org/officeDocument/2006/relationships/hyperlink" Target="http://en.wikipedia.org/wiki/Time_serie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en.wikipedia.org/wiki/North_Sea" TargetMode="External"/><Relationship Id="rId3" Type="http://schemas.openxmlformats.org/officeDocument/2006/relationships/hyperlink" Target="http://en.wikipedia.org/wiki/Crude_oil" TargetMode="External"/><Relationship Id="rId7" Type="http://schemas.openxmlformats.org/officeDocument/2006/relationships/hyperlink" Target="http://en.wikipedia.org/wiki/Petroleum"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en.wikipedia.org/wiki/Sweet_crude_oil" TargetMode="External"/><Relationship Id="rId11" Type="http://schemas.openxmlformats.org/officeDocument/2006/relationships/hyperlink" Target="http://en.wikipedia.org/wiki/Persian_Gulf" TargetMode="External"/><Relationship Id="rId5" Type="http://schemas.openxmlformats.org/officeDocument/2006/relationships/hyperlink" Target="http://en.wikipedia.org/wiki/Light_crude_oil" TargetMode="External"/><Relationship Id="rId10" Type="http://schemas.openxmlformats.org/officeDocument/2006/relationships/hyperlink" Target="http://en.wikipedia.org/wiki/Oil_marker" TargetMode="External"/><Relationship Id="rId4" Type="http://schemas.openxmlformats.org/officeDocument/2006/relationships/hyperlink" Target="http://en.wikipedia.org/wiki/Benchmark_(crude_oil)" TargetMode="External"/><Relationship Id="rId9" Type="http://schemas.openxmlformats.org/officeDocument/2006/relationships/hyperlink" Target="http://en.wikipedia.org/wiki/Dubai" TargetMode="Externa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www.eia.gov/todayinenergy/detail.cfm?id=11891" TargetMode="External"/><Relationship Id="rId3" Type="http://schemas.openxmlformats.org/officeDocument/2006/relationships/hyperlink" Target="http://en.wikipedia.org/wiki/West_Texas_Intermediate" TargetMode="External"/><Relationship Id="rId7" Type="http://schemas.openxmlformats.org/officeDocument/2006/relationships/hyperlink" Target="http://en.wikipedia.org/wiki/Arbitrag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en.wikipedia.org/wiki/Cushing,_Oklahoma#cite_note-EIA-12" TargetMode="External"/><Relationship Id="rId5" Type="http://schemas.openxmlformats.org/officeDocument/2006/relationships/hyperlink" Target="http://en.wikipedia.org/wiki/New_York_Mercantile_Exchange" TargetMode="External"/><Relationship Id="rId4" Type="http://schemas.openxmlformats.org/officeDocument/2006/relationships/hyperlink" Target="http://en.wikipedia.org/wiki/Cushing,_Oklahoma#cite_note-CME2012-9" TargetMode="External"/><Relationship Id="rId9" Type="http://schemas.openxmlformats.org/officeDocument/2006/relationships/hyperlink" Target="http://blogs.wsj.com/marketbeat/2011/06/14/oil-price-conundrum-why-is-brent-so-much-more-costly-than-wti-vs-west-texas/"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en.wikipedia.org/wiki/Weighted_geometric_mean"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en.wikipedia.org/wiki/NYSE" TargetMode="External"/><Relationship Id="rId5" Type="http://schemas.openxmlformats.org/officeDocument/2006/relationships/hyperlink" Target="http://en.wikipedia.org/wiki/Market_capitalization" TargetMode="External"/><Relationship Id="rId4" Type="http://schemas.openxmlformats.org/officeDocument/2006/relationships/hyperlink" Target="http://en.wikipedia.org/wiki/Stock_market_index"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en.wikipedia.org/w/index.php?title=Commodity_futures_price_index&amp;action=edit&amp;redlink=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en.wikipedia.org/wiki/Bullion"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en.wikipedia.org/wiki/London_bullion_market"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quandl.com/WGC/GOLD_DAILY_USD-Gold-Prices-Daily-Currency-USD"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4" name="Shape 8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13152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sz="900">
                <a:solidFill>
                  <a:schemeClr val="dk1"/>
                </a:solidFill>
              </a:rPr>
              <a:t>For example, any changes in the oil production in Saudi Arabia, OPEC’s largest producer, frequently affects prices.</a:t>
            </a:r>
          </a:p>
        </p:txBody>
      </p:sp>
      <p:sp>
        <p:nvSpPr>
          <p:cNvPr id="141" name="Shape 14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057398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sz="1000">
                <a:solidFill>
                  <a:srgbClr val="333333"/>
                </a:solidFill>
              </a:rPr>
              <a:t>This chart shows that net increases in non-OPEC production were very small from 2005 to 2008. This lack of additional supplies from non-OPEC countries contributed to tighter markets in this period.</a:t>
            </a:r>
          </a:p>
        </p:txBody>
      </p:sp>
      <p:sp>
        <p:nvSpPr>
          <p:cNvPr id="148" name="Shape 14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17789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sz="900"/>
              <a:t>Dollar - Oil is traded in Dollars, so any variation in the Dollar Exchange rate leads to fluctuations in the price of oil. There is an inverse relationship between the exchange value of the dollar relative to the other currencies and oil prices. A depreciation in the value of dollar causes the price of oil to fall in the countries outside the US, thus increasing the demand, which in turn will rise oil prices. There are several other possible explanations about how the US Dollar can affect the prices of oil. Despite all these possible explanations, the correlation between the US Dollar and Oil Prices has not been stable over the years.</a:t>
            </a:r>
          </a:p>
          <a:p>
            <a:pPr lvl="0" rtl="0">
              <a:spcBef>
                <a:spcPts val="0"/>
              </a:spcBef>
              <a:buNone/>
            </a:pPr>
            <a:endParaRPr sz="900"/>
          </a:p>
          <a:p>
            <a:pPr lvl="0" rtl="0">
              <a:spcBef>
                <a:spcPts val="0"/>
              </a:spcBef>
              <a:buNone/>
            </a:pPr>
            <a:r>
              <a:rPr lang="en-US" sz="900"/>
              <a:t>Stock Price: </a:t>
            </a:r>
            <a:r>
              <a:rPr lang="en-US" sz="900">
                <a:solidFill>
                  <a:srgbClr val="333333"/>
                </a:solidFill>
              </a:rPr>
              <a:t> As economic conditions improve (or worsen), earnings for companies increase (or decrease) and demand for commodities as raw materials rise (or fall) as well.</a:t>
            </a:r>
          </a:p>
          <a:p>
            <a:pPr lvl="0" rtl="0">
              <a:spcBef>
                <a:spcPts val="0"/>
              </a:spcBef>
              <a:buNone/>
            </a:pPr>
            <a:endParaRPr sz="900"/>
          </a:p>
          <a:p>
            <a:pPr lvl="0" rtl="0">
              <a:spcBef>
                <a:spcPts val="0"/>
              </a:spcBef>
              <a:buNone/>
            </a:pPr>
            <a:r>
              <a:rPr lang="en-US" sz="900"/>
              <a:t>Seasonality:</a:t>
            </a:r>
          </a:p>
          <a:p>
            <a:pPr lvl="0" rtl="0">
              <a:spcBef>
                <a:spcPts val="0"/>
              </a:spcBef>
              <a:buNone/>
            </a:pPr>
            <a:endParaRPr sz="900"/>
          </a:p>
          <a:p>
            <a:pPr lvl="0" rtl="0">
              <a:spcBef>
                <a:spcPts val="0"/>
              </a:spcBef>
              <a:buNone/>
            </a:pPr>
            <a:r>
              <a:rPr lang="en-US" sz="900"/>
              <a:t>Geopolitics: </a:t>
            </a:r>
          </a:p>
          <a:p>
            <a:pPr lvl="0" rtl="0">
              <a:spcBef>
                <a:spcPts val="0"/>
              </a:spcBef>
              <a:buNone/>
            </a:pPr>
            <a:endParaRPr sz="900"/>
          </a:p>
          <a:p>
            <a:pPr lvl="0" rtl="0">
              <a:spcBef>
                <a:spcPts val="0"/>
              </a:spcBef>
              <a:buNone/>
            </a:pPr>
            <a:endParaRPr sz="900"/>
          </a:p>
        </p:txBody>
      </p:sp>
      <p:sp>
        <p:nvSpPr>
          <p:cNvPr id="154" name="Shape 15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492252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161" name="Shape 16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19602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168" name="Shape 16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798605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175" name="Shape 17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22962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182" name="Shape 18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632090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rtl="0">
              <a:lnSpc>
                <a:spcPct val="115000"/>
              </a:lnSpc>
              <a:spcBef>
                <a:spcPts val="0"/>
              </a:spcBef>
              <a:buNone/>
            </a:pPr>
            <a:r>
              <a:rPr lang="en-US" sz="1000">
                <a:solidFill>
                  <a:schemeClr val="dk1"/>
                </a:solidFill>
              </a:rPr>
              <a:t>Time series models predict future oil prices based on historical oil price data. </a:t>
            </a:r>
          </a:p>
          <a:p>
            <a:pPr rtl="0">
              <a:lnSpc>
                <a:spcPct val="115000"/>
              </a:lnSpc>
              <a:spcBef>
                <a:spcPts val="0"/>
              </a:spcBef>
              <a:buNone/>
            </a:pPr>
            <a:r>
              <a:rPr lang="en-US" sz="1000">
                <a:solidFill>
                  <a:schemeClr val="dk1"/>
                </a:solidFill>
              </a:rPr>
              <a:t>The types of models are generally used when </a:t>
            </a:r>
          </a:p>
          <a:p>
            <a:pPr rtl="0">
              <a:lnSpc>
                <a:spcPct val="115000"/>
              </a:lnSpc>
              <a:spcBef>
                <a:spcPts val="0"/>
              </a:spcBef>
              <a:buNone/>
            </a:pPr>
            <a:r>
              <a:rPr lang="en-US" sz="1000">
                <a:solidFill>
                  <a:schemeClr val="dk1"/>
                </a:solidFill>
              </a:rPr>
              <a:t>1) data exhibit a systematic pattern such as autocorrelation.  </a:t>
            </a:r>
          </a:p>
          <a:p>
            <a:pPr rtl="0">
              <a:lnSpc>
                <a:spcPct val="115000"/>
              </a:lnSpc>
              <a:spcBef>
                <a:spcPts val="0"/>
              </a:spcBef>
              <a:buNone/>
            </a:pPr>
            <a:r>
              <a:rPr lang="en-US" sz="1000">
                <a:solidFill>
                  <a:schemeClr val="dk1"/>
                </a:solidFill>
              </a:rPr>
              <a:t>2) the number of possible explanatory variables is large, and their interactions suggest and exceedingly complex structural model, </a:t>
            </a:r>
          </a:p>
          <a:p>
            <a:pPr rtl="0">
              <a:lnSpc>
                <a:spcPct val="115000"/>
              </a:lnSpc>
              <a:spcBef>
                <a:spcPts val="0"/>
              </a:spcBef>
              <a:buNone/>
            </a:pPr>
            <a:r>
              <a:rPr lang="en-US" sz="1000">
                <a:solidFill>
                  <a:schemeClr val="dk1"/>
                </a:solidFill>
              </a:rPr>
              <a:t>3) forecasting the dependent variable requires the prediction of the explanatory variables, which may be even more involved than forecasting the dependent variables itself.</a:t>
            </a:r>
          </a:p>
          <a:p>
            <a:pPr lvl="0" rtl="0">
              <a:lnSpc>
                <a:spcPct val="115000"/>
              </a:lnSpc>
              <a:spcBef>
                <a:spcPts val="0"/>
              </a:spcBef>
              <a:buNone/>
            </a:pPr>
            <a:r>
              <a:rPr lang="en-US" sz="1000">
                <a:solidFill>
                  <a:schemeClr val="dk1"/>
                </a:solidFill>
              </a:rPr>
              <a:t>[dependant variables: variables that we eventually want to forecast. The observed variables, explanatory variables: the variables that do the forecasting, preferably independent of each other]</a:t>
            </a:r>
          </a:p>
          <a:p>
            <a:pPr>
              <a:spcBef>
                <a:spcPts val="0"/>
              </a:spcBef>
              <a:buNone/>
            </a:pPr>
            <a:endParaRPr sz="1000"/>
          </a:p>
        </p:txBody>
      </p:sp>
      <p:sp>
        <p:nvSpPr>
          <p:cNvPr id="188" name="Shape 18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181371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sz="1000">
                <a:solidFill>
                  <a:srgbClr val="252525"/>
                </a:solidFill>
              </a:rPr>
              <a:t>ARCH models are employed commonly in modeling </a:t>
            </a:r>
            <a:r>
              <a:rPr lang="en-US" sz="1000">
                <a:solidFill>
                  <a:srgbClr val="0B0080"/>
                </a:solidFill>
                <a:hlinkClick r:id="rId3"/>
              </a:rPr>
              <a:t>financial</a:t>
            </a:r>
            <a:r>
              <a:rPr lang="en-US" sz="1000">
                <a:solidFill>
                  <a:srgbClr val="252525"/>
                </a:solidFill>
              </a:rPr>
              <a:t> </a:t>
            </a:r>
            <a:r>
              <a:rPr lang="en-US" sz="1000">
                <a:solidFill>
                  <a:srgbClr val="0B0080"/>
                </a:solidFill>
                <a:hlinkClick r:id="rId4"/>
              </a:rPr>
              <a:t>time series</a:t>
            </a:r>
            <a:r>
              <a:rPr lang="en-US" sz="1000">
                <a:solidFill>
                  <a:srgbClr val="252525"/>
                </a:solidFill>
              </a:rPr>
              <a:t> that exhibit time-varying </a:t>
            </a:r>
            <a:r>
              <a:rPr lang="en-US" sz="1000">
                <a:solidFill>
                  <a:srgbClr val="0B0080"/>
                </a:solidFill>
                <a:hlinkClick r:id="rId5"/>
              </a:rPr>
              <a:t>volatility</a:t>
            </a:r>
            <a:r>
              <a:rPr lang="en-US" sz="1000">
                <a:solidFill>
                  <a:srgbClr val="252525"/>
                </a:solidFill>
              </a:rPr>
              <a:t> clustering, i.e. periods of swings followed by periods of relative calm. </a:t>
            </a:r>
          </a:p>
          <a:p>
            <a:pPr marL="457200" lvl="0" indent="-228600" rtl="0">
              <a:spcBef>
                <a:spcPts val="0"/>
              </a:spcBef>
              <a:buNone/>
            </a:pPr>
            <a:endParaRPr sz="1000" b="1">
              <a:solidFill>
                <a:schemeClr val="dk1"/>
              </a:solidFill>
            </a:endParaRPr>
          </a:p>
          <a:p>
            <a:pPr marL="457200" lvl="0" indent="-228600" rtl="0">
              <a:spcBef>
                <a:spcPts val="0"/>
              </a:spcBef>
              <a:buClr>
                <a:schemeClr val="dk1"/>
              </a:buClr>
              <a:buSzPct val="180000"/>
              <a:buFont typeface="Arial"/>
              <a:buNone/>
            </a:pPr>
            <a:r>
              <a:rPr lang="en-US" sz="1000" b="1">
                <a:solidFill>
                  <a:schemeClr val="dk1"/>
                </a:solidFill>
              </a:rPr>
              <a:t>ARMA</a:t>
            </a:r>
            <a:r>
              <a:rPr lang="en-US" sz="1000">
                <a:solidFill>
                  <a:schemeClr val="dk1"/>
                </a:solidFill>
              </a:rPr>
              <a:t> (Autoregressive moving average model): These models have two parts, an autoregressive part and a moving average part.</a:t>
            </a:r>
          </a:p>
          <a:p>
            <a:pPr marL="457200" lvl="0" indent="-228600" rtl="0">
              <a:spcBef>
                <a:spcPts val="0"/>
              </a:spcBef>
              <a:buClr>
                <a:schemeClr val="dk1"/>
              </a:buClr>
              <a:buSzPct val="180000"/>
              <a:buFont typeface="Arial"/>
              <a:buNone/>
            </a:pPr>
            <a:r>
              <a:rPr lang="en-US" sz="1000" b="1">
                <a:solidFill>
                  <a:schemeClr val="dk1"/>
                </a:solidFill>
              </a:rPr>
              <a:t>ARCH</a:t>
            </a:r>
            <a:r>
              <a:rPr lang="en-US" sz="1000">
                <a:solidFill>
                  <a:schemeClr val="dk1"/>
                </a:solidFill>
              </a:rPr>
              <a:t> (Autoregressive conditional heteroskedasticity): They are used whenever there is reason to believe that, at any point in a series, the error terms will have a characteristic size, or</a:t>
            </a:r>
            <a:r>
              <a:rPr lang="en-US" sz="1000">
                <a:solidFill>
                  <a:schemeClr val="dk1"/>
                </a:solidFill>
                <a:hlinkClick r:id="rId6"/>
              </a:rPr>
              <a:t> </a:t>
            </a:r>
            <a:r>
              <a:rPr lang="en-US" sz="1000">
                <a:solidFill>
                  <a:schemeClr val="dk1"/>
                </a:solidFill>
              </a:rPr>
              <a:t>variance. Uses historical error values.</a:t>
            </a:r>
          </a:p>
          <a:p>
            <a:pPr marL="457200" lvl="0" indent="-228600" rtl="0">
              <a:spcBef>
                <a:spcPts val="0"/>
              </a:spcBef>
              <a:buClr>
                <a:schemeClr val="dk1"/>
              </a:buClr>
              <a:buSzPct val="180000"/>
              <a:buFont typeface="Arial"/>
              <a:buNone/>
            </a:pPr>
            <a:r>
              <a:rPr lang="en-US" sz="1000" b="1">
                <a:solidFill>
                  <a:schemeClr val="dk1"/>
                </a:solidFill>
              </a:rPr>
              <a:t>GARCH </a:t>
            </a:r>
            <a:r>
              <a:rPr lang="en-US" sz="1000">
                <a:solidFill>
                  <a:schemeClr val="dk1"/>
                </a:solidFill>
              </a:rPr>
              <a:t>(Generalized autoregressive conditional heteroskedasticity): ARCH model plus the summation of the variance for the time series history.</a:t>
            </a:r>
          </a:p>
        </p:txBody>
      </p:sp>
      <p:sp>
        <p:nvSpPr>
          <p:cNvPr id="195" name="Shape 19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0737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1" name="Shape 20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00432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0" name="Shape 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697286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8" name="Shape 2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9338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74689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457200" lvl="0" indent="-3429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They propose a new method for crude oil price forecasting using SVM.</a:t>
            </a:r>
          </a:p>
          <a:p>
            <a:pPr marL="457200" lvl="0" indent="-3429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Use WTI spot prices from January 1970 to December 2003 (a total of 408 observations). </a:t>
            </a:r>
          </a:p>
          <a:p>
            <a:pPr>
              <a:spcBef>
                <a:spcPts val="0"/>
              </a:spcBef>
              <a:buNone/>
            </a:pPr>
            <a:endParaRPr/>
          </a:p>
        </p:txBody>
      </p:sp>
      <p:sp>
        <p:nvSpPr>
          <p:cNvPr id="221" name="Shape 22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26887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8" name="Shape 22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110065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4" name="Shape 23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536186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457200" lvl="0" indent="-292100" rtl="0">
              <a:lnSpc>
                <a:spcPct val="115000"/>
              </a:lnSpc>
              <a:spcBef>
                <a:spcPts val="0"/>
              </a:spcBef>
              <a:buClr>
                <a:srgbClr val="252525"/>
              </a:buClr>
              <a:buSzPct val="100000"/>
              <a:buFont typeface="Calibri"/>
              <a:buChar char="-"/>
            </a:pPr>
            <a:r>
              <a:rPr lang="en-US" sz="1000">
                <a:solidFill>
                  <a:srgbClr val="252525"/>
                </a:solidFill>
                <a:latin typeface="Calibri"/>
                <a:ea typeface="Calibri"/>
                <a:cs typeface="Calibri"/>
                <a:sym typeface="Calibri"/>
              </a:rPr>
              <a:t>West Texas Intermediate (WTI), also known as Texas light sweet, is a grade of </a:t>
            </a:r>
            <a:r>
              <a:rPr lang="en-US" sz="1000">
                <a:solidFill>
                  <a:srgbClr val="252525"/>
                </a:solidFill>
                <a:latin typeface="Calibri"/>
                <a:ea typeface="Calibri"/>
                <a:cs typeface="Calibri"/>
                <a:sym typeface="Calibri"/>
                <a:hlinkClick r:id="rId3"/>
              </a:rPr>
              <a:t>crude oil</a:t>
            </a:r>
            <a:r>
              <a:rPr lang="en-US" sz="1000">
                <a:solidFill>
                  <a:srgbClr val="252525"/>
                </a:solidFill>
                <a:latin typeface="Calibri"/>
                <a:ea typeface="Calibri"/>
                <a:cs typeface="Calibri"/>
                <a:sym typeface="Calibri"/>
              </a:rPr>
              <a:t> used as a </a:t>
            </a:r>
            <a:r>
              <a:rPr lang="en-US" sz="1000">
                <a:solidFill>
                  <a:srgbClr val="252525"/>
                </a:solidFill>
                <a:latin typeface="Calibri"/>
                <a:ea typeface="Calibri"/>
                <a:cs typeface="Calibri"/>
                <a:sym typeface="Calibri"/>
                <a:hlinkClick r:id="rId4"/>
              </a:rPr>
              <a:t>benchmark in oil pricing</a:t>
            </a:r>
            <a:r>
              <a:rPr lang="en-US" sz="1000">
                <a:solidFill>
                  <a:srgbClr val="252525"/>
                </a:solidFill>
                <a:latin typeface="Calibri"/>
                <a:ea typeface="Calibri"/>
                <a:cs typeface="Calibri"/>
                <a:sym typeface="Calibri"/>
              </a:rPr>
              <a:t>. This grade is described as </a:t>
            </a:r>
            <a:r>
              <a:rPr lang="en-US" sz="1000">
                <a:solidFill>
                  <a:srgbClr val="252525"/>
                </a:solidFill>
                <a:latin typeface="Calibri"/>
                <a:ea typeface="Calibri"/>
                <a:cs typeface="Calibri"/>
                <a:sym typeface="Calibri"/>
                <a:hlinkClick r:id="rId5"/>
              </a:rPr>
              <a:t>light</a:t>
            </a:r>
            <a:r>
              <a:rPr lang="en-US" sz="1000">
                <a:solidFill>
                  <a:srgbClr val="252525"/>
                </a:solidFill>
                <a:latin typeface="Calibri"/>
                <a:ea typeface="Calibri"/>
                <a:cs typeface="Calibri"/>
                <a:sym typeface="Calibri"/>
              </a:rPr>
              <a:t> because of its relatively low density, and </a:t>
            </a:r>
            <a:r>
              <a:rPr lang="en-US" sz="1000">
                <a:solidFill>
                  <a:srgbClr val="252525"/>
                </a:solidFill>
                <a:latin typeface="Calibri"/>
                <a:ea typeface="Calibri"/>
                <a:cs typeface="Calibri"/>
                <a:sym typeface="Calibri"/>
                <a:hlinkClick r:id="rId6"/>
              </a:rPr>
              <a:t>sweet</a:t>
            </a:r>
            <a:r>
              <a:rPr lang="en-US" sz="1000">
                <a:solidFill>
                  <a:srgbClr val="252525"/>
                </a:solidFill>
                <a:latin typeface="Calibri"/>
                <a:ea typeface="Calibri"/>
                <a:cs typeface="Calibri"/>
                <a:sym typeface="Calibri"/>
              </a:rPr>
              <a:t> because of its low sulfur content.</a:t>
            </a:r>
          </a:p>
          <a:p>
            <a:pPr marL="457200" lvl="0" indent="-292100" rtl="0">
              <a:spcBef>
                <a:spcPts val="0"/>
              </a:spcBef>
              <a:buClr>
                <a:srgbClr val="252525"/>
              </a:buClr>
              <a:buSzPct val="100000"/>
              <a:buFont typeface="Calibri"/>
              <a:buChar char="-"/>
            </a:pPr>
            <a:r>
              <a:rPr lang="en-US" sz="1000">
                <a:solidFill>
                  <a:srgbClr val="252525"/>
                </a:solidFill>
                <a:latin typeface="Calibri"/>
                <a:ea typeface="Calibri"/>
                <a:cs typeface="Calibri"/>
                <a:sym typeface="Calibri"/>
              </a:rPr>
              <a:t>Brent Crude is a major trading classification of </a:t>
            </a:r>
            <a:r>
              <a:rPr lang="en-US" sz="1000">
                <a:solidFill>
                  <a:srgbClr val="252525"/>
                </a:solidFill>
                <a:latin typeface="Calibri"/>
                <a:ea typeface="Calibri"/>
                <a:cs typeface="Calibri"/>
                <a:sym typeface="Calibri"/>
                <a:hlinkClick r:id="rId6"/>
              </a:rPr>
              <a:t>sweet</a:t>
            </a:r>
            <a:r>
              <a:rPr lang="en-US" sz="1000">
                <a:solidFill>
                  <a:srgbClr val="252525"/>
                </a:solidFill>
                <a:latin typeface="Calibri"/>
                <a:ea typeface="Calibri"/>
                <a:cs typeface="Calibri"/>
                <a:sym typeface="Calibri"/>
              </a:rPr>
              <a:t> </a:t>
            </a:r>
            <a:r>
              <a:rPr lang="en-US" sz="1000">
                <a:solidFill>
                  <a:srgbClr val="252525"/>
                </a:solidFill>
                <a:latin typeface="Calibri"/>
                <a:ea typeface="Calibri"/>
                <a:cs typeface="Calibri"/>
                <a:sym typeface="Calibri"/>
                <a:hlinkClick r:id="rId5"/>
              </a:rPr>
              <a:t>light</a:t>
            </a:r>
            <a:r>
              <a:rPr lang="en-US" sz="1000">
                <a:solidFill>
                  <a:srgbClr val="252525"/>
                </a:solidFill>
                <a:latin typeface="Calibri"/>
                <a:ea typeface="Calibri"/>
                <a:cs typeface="Calibri"/>
                <a:sym typeface="Calibri"/>
              </a:rPr>
              <a:t> </a:t>
            </a:r>
            <a:r>
              <a:rPr lang="en-US" sz="1000">
                <a:solidFill>
                  <a:srgbClr val="252525"/>
                </a:solidFill>
                <a:latin typeface="Calibri"/>
                <a:ea typeface="Calibri"/>
                <a:cs typeface="Calibri"/>
                <a:sym typeface="Calibri"/>
                <a:hlinkClick r:id="rId7"/>
              </a:rPr>
              <a:t>crude oil</a:t>
            </a:r>
            <a:r>
              <a:rPr lang="en-US" sz="1000">
                <a:solidFill>
                  <a:srgbClr val="252525"/>
                </a:solidFill>
                <a:latin typeface="Calibri"/>
                <a:ea typeface="Calibri"/>
                <a:cs typeface="Calibri"/>
                <a:sym typeface="Calibri"/>
              </a:rPr>
              <a:t> that serves as a major </a:t>
            </a:r>
            <a:r>
              <a:rPr lang="en-US" sz="1000">
                <a:solidFill>
                  <a:srgbClr val="252525"/>
                </a:solidFill>
                <a:latin typeface="Calibri"/>
                <a:ea typeface="Calibri"/>
                <a:cs typeface="Calibri"/>
                <a:sym typeface="Calibri"/>
                <a:hlinkClick r:id="rId4"/>
              </a:rPr>
              <a:t>benchmark</a:t>
            </a:r>
            <a:r>
              <a:rPr lang="en-US" sz="1000">
                <a:solidFill>
                  <a:srgbClr val="252525"/>
                </a:solidFill>
                <a:latin typeface="Calibri"/>
                <a:ea typeface="Calibri"/>
                <a:cs typeface="Calibri"/>
                <a:sym typeface="Calibri"/>
              </a:rPr>
              <a:t> price for purchases of oil worldwide. Brent Crude is extracted from the </a:t>
            </a:r>
            <a:r>
              <a:rPr lang="en-US" sz="1000">
                <a:solidFill>
                  <a:srgbClr val="252525"/>
                </a:solidFill>
                <a:latin typeface="Calibri"/>
                <a:ea typeface="Calibri"/>
                <a:cs typeface="Calibri"/>
                <a:sym typeface="Calibri"/>
                <a:hlinkClick r:id="rId8"/>
              </a:rPr>
              <a:t>North Sea</a:t>
            </a:r>
            <a:r>
              <a:rPr lang="en-US" sz="1000">
                <a:solidFill>
                  <a:srgbClr val="252525"/>
                </a:solidFill>
                <a:latin typeface="Calibri"/>
                <a:ea typeface="Calibri"/>
                <a:cs typeface="Calibri"/>
                <a:sym typeface="Calibri"/>
              </a:rPr>
              <a:t>.</a:t>
            </a:r>
          </a:p>
          <a:p>
            <a:pPr marL="457200" lvl="0" indent="-298450" rtl="0">
              <a:lnSpc>
                <a:spcPct val="115000"/>
              </a:lnSpc>
              <a:spcBef>
                <a:spcPts val="0"/>
              </a:spcBef>
              <a:buClr>
                <a:schemeClr val="dk1"/>
              </a:buClr>
              <a:buSzPct val="110000"/>
              <a:buFont typeface="Arial"/>
              <a:buChar char="-"/>
            </a:pPr>
            <a:r>
              <a:rPr lang="en-US" sz="1000">
                <a:solidFill>
                  <a:srgbClr val="252525"/>
                </a:solidFill>
                <a:latin typeface="Calibri"/>
                <a:ea typeface="Calibri"/>
                <a:cs typeface="Calibri"/>
                <a:sym typeface="Calibri"/>
              </a:rPr>
              <a:t>Dubai Crude is a medium sour </a:t>
            </a:r>
            <a:r>
              <a:rPr lang="en-US" sz="1000">
                <a:solidFill>
                  <a:srgbClr val="252525"/>
                </a:solidFill>
                <a:latin typeface="Calibri"/>
                <a:ea typeface="Calibri"/>
                <a:cs typeface="Calibri"/>
                <a:sym typeface="Calibri"/>
                <a:hlinkClick r:id="rId7"/>
              </a:rPr>
              <a:t>crude oil</a:t>
            </a:r>
            <a:r>
              <a:rPr lang="en-US" sz="1000">
                <a:solidFill>
                  <a:srgbClr val="252525"/>
                </a:solidFill>
                <a:latin typeface="Calibri"/>
                <a:ea typeface="Calibri"/>
                <a:cs typeface="Calibri"/>
                <a:sym typeface="Calibri"/>
              </a:rPr>
              <a:t> extracted from </a:t>
            </a:r>
            <a:r>
              <a:rPr lang="en-US" sz="1000">
                <a:solidFill>
                  <a:srgbClr val="252525"/>
                </a:solidFill>
                <a:latin typeface="Calibri"/>
                <a:ea typeface="Calibri"/>
                <a:cs typeface="Calibri"/>
                <a:sym typeface="Calibri"/>
                <a:hlinkClick r:id="rId9"/>
              </a:rPr>
              <a:t>Dubai</a:t>
            </a:r>
            <a:r>
              <a:rPr lang="en-US" sz="1000">
                <a:solidFill>
                  <a:srgbClr val="252525"/>
                </a:solidFill>
                <a:latin typeface="Calibri"/>
                <a:ea typeface="Calibri"/>
                <a:cs typeface="Calibri"/>
                <a:sym typeface="Calibri"/>
              </a:rPr>
              <a:t>. Dubai Crude is used as a price </a:t>
            </a:r>
            <a:r>
              <a:rPr lang="en-US" sz="1000">
                <a:solidFill>
                  <a:srgbClr val="252525"/>
                </a:solidFill>
                <a:latin typeface="Calibri"/>
                <a:ea typeface="Calibri"/>
                <a:cs typeface="Calibri"/>
                <a:sym typeface="Calibri"/>
                <a:hlinkClick r:id="rId4"/>
              </a:rPr>
              <a:t>benchmark</a:t>
            </a:r>
            <a:r>
              <a:rPr lang="en-US" sz="1000">
                <a:solidFill>
                  <a:srgbClr val="252525"/>
                </a:solidFill>
                <a:latin typeface="Calibri"/>
                <a:ea typeface="Calibri"/>
                <a:cs typeface="Calibri"/>
                <a:sym typeface="Calibri"/>
              </a:rPr>
              <a:t> or </a:t>
            </a:r>
            <a:r>
              <a:rPr lang="en-US" sz="1000">
                <a:solidFill>
                  <a:srgbClr val="252525"/>
                </a:solidFill>
                <a:latin typeface="Calibri"/>
                <a:ea typeface="Calibri"/>
                <a:cs typeface="Calibri"/>
                <a:sym typeface="Calibri"/>
                <a:hlinkClick r:id="rId10"/>
              </a:rPr>
              <a:t>oil marker</a:t>
            </a:r>
            <a:r>
              <a:rPr lang="en-US" sz="1000">
                <a:solidFill>
                  <a:srgbClr val="252525"/>
                </a:solidFill>
                <a:latin typeface="Calibri"/>
                <a:ea typeface="Calibri"/>
                <a:cs typeface="Calibri"/>
                <a:sym typeface="Calibri"/>
              </a:rPr>
              <a:t> because it is one of only a few </a:t>
            </a:r>
            <a:r>
              <a:rPr lang="en-US" sz="1000">
                <a:solidFill>
                  <a:srgbClr val="252525"/>
                </a:solidFill>
                <a:latin typeface="Calibri"/>
                <a:ea typeface="Calibri"/>
                <a:cs typeface="Calibri"/>
                <a:sym typeface="Calibri"/>
                <a:hlinkClick r:id="rId11"/>
              </a:rPr>
              <a:t>Persian Gulf</a:t>
            </a:r>
            <a:r>
              <a:rPr lang="en-US" sz="1000">
                <a:solidFill>
                  <a:srgbClr val="252525"/>
                </a:solidFill>
                <a:latin typeface="Calibri"/>
                <a:ea typeface="Calibri"/>
                <a:cs typeface="Calibri"/>
                <a:sym typeface="Calibri"/>
              </a:rPr>
              <a:t> crude oils available immediately. Dubai Crude is a medium oil.</a:t>
            </a:r>
          </a:p>
          <a:p>
            <a:pPr>
              <a:spcBef>
                <a:spcPts val="0"/>
              </a:spcBef>
              <a:buNone/>
            </a:pPr>
            <a:endParaRPr/>
          </a:p>
        </p:txBody>
      </p:sp>
      <p:sp>
        <p:nvSpPr>
          <p:cNvPr id="240" name="Shape 24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21978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lnSpc>
                <a:spcPct val="152727"/>
              </a:lnSpc>
              <a:spcBef>
                <a:spcPts val="600"/>
              </a:spcBef>
              <a:spcAft>
                <a:spcPts val="600"/>
              </a:spcAft>
              <a:buNone/>
            </a:pPr>
            <a:r>
              <a:rPr lang="en-US" sz="900">
                <a:solidFill>
                  <a:srgbClr val="252525"/>
                </a:solidFill>
              </a:rPr>
              <a:t>Cushing is the trading hub for </a:t>
            </a:r>
            <a:r>
              <a:rPr lang="en-US" sz="900">
                <a:solidFill>
                  <a:srgbClr val="0B0080"/>
                </a:solidFill>
                <a:hlinkClick r:id="rId3"/>
              </a:rPr>
              <a:t>West Texas Intermediate</a:t>
            </a:r>
            <a:r>
              <a:rPr lang="en-US" sz="900">
                <a:solidFill>
                  <a:srgbClr val="252525"/>
                </a:solidFill>
              </a:rPr>
              <a:t> WTI, a blend of US light sweet crude oil streams.</a:t>
            </a:r>
            <a:r>
              <a:rPr lang="en-US" sz="900" baseline="30000">
                <a:solidFill>
                  <a:srgbClr val="0B0080"/>
                </a:solidFill>
                <a:hlinkClick r:id="rId4"/>
              </a:rPr>
              <a:t>[9]</a:t>
            </a:r>
            <a:r>
              <a:rPr lang="en-US" sz="900">
                <a:solidFill>
                  <a:srgbClr val="252525"/>
                </a:solidFill>
              </a:rPr>
              <a:t> traded on the </a:t>
            </a:r>
            <a:r>
              <a:rPr lang="en-US" sz="900">
                <a:solidFill>
                  <a:srgbClr val="0B0080"/>
                </a:solidFill>
                <a:hlinkClick r:id="rId5"/>
              </a:rPr>
              <a:t>New York Mercantile Exchange</a:t>
            </a:r>
            <a:r>
              <a:rPr lang="en-US" sz="900" baseline="30000">
                <a:solidFill>
                  <a:srgbClr val="0B0080"/>
                </a:solidFill>
                <a:hlinkClick r:id="rId6"/>
              </a:rPr>
              <a:t>[12]</a:t>
            </a:r>
          </a:p>
          <a:p>
            <a:pPr rtl="0">
              <a:spcBef>
                <a:spcPts val="0"/>
              </a:spcBef>
              <a:buNone/>
            </a:pPr>
            <a:r>
              <a:rPr lang="en-US" sz="900">
                <a:solidFill>
                  <a:srgbClr val="252525"/>
                </a:solidFill>
              </a:rPr>
              <a:t>In February 2011, WTI was trading around $85/barrel while Brent was at $103/barrel. The reason most cited for this difference was that </a:t>
            </a:r>
            <a:r>
              <a:rPr lang="en-US" sz="900" b="1">
                <a:solidFill>
                  <a:srgbClr val="252525"/>
                </a:solidFill>
              </a:rPr>
              <a:t>Cushing had reached capacity, due to a surplus of oil in the interior of North America</a:t>
            </a:r>
            <a:r>
              <a:rPr lang="en-US" sz="900">
                <a:solidFill>
                  <a:srgbClr val="252525"/>
                </a:solidFill>
              </a:rPr>
              <a:t>. At the same time, </a:t>
            </a:r>
            <a:r>
              <a:rPr lang="en-US" sz="900" b="1">
                <a:solidFill>
                  <a:srgbClr val="252525"/>
                </a:solidFill>
              </a:rPr>
              <a:t>Brent moved up in reaction to civil unrest in Egypt and across the Middle East</a:t>
            </a:r>
            <a:r>
              <a:rPr lang="en-US" sz="900">
                <a:solidFill>
                  <a:srgbClr val="252525"/>
                </a:solidFill>
              </a:rPr>
              <a:t>. Since </a:t>
            </a:r>
            <a:r>
              <a:rPr lang="en-US" sz="900" b="1">
                <a:solidFill>
                  <a:srgbClr val="252525"/>
                </a:solidFill>
              </a:rPr>
              <a:t>WTI-priced stockpiles at Cushing could not easily be transported to the Gulf Coast, WTI crude was unable to be </a:t>
            </a:r>
            <a:r>
              <a:rPr lang="en-US" sz="900" b="1">
                <a:solidFill>
                  <a:srgbClr val="0B0080"/>
                </a:solidFill>
                <a:hlinkClick r:id="rId7"/>
              </a:rPr>
              <a:t>arbitraged</a:t>
            </a:r>
            <a:r>
              <a:rPr lang="en-US" sz="900" b="1">
                <a:solidFill>
                  <a:srgbClr val="252525"/>
                </a:solidFill>
              </a:rPr>
              <a:t> in bringing the two prices back to parity</a:t>
            </a:r>
            <a:r>
              <a:rPr lang="en-US" sz="900">
                <a:solidFill>
                  <a:srgbClr val="252525"/>
                </a:solidFill>
              </a:rPr>
              <a:t>. </a:t>
            </a:r>
            <a:r>
              <a:rPr lang="en-US" sz="900" b="1">
                <a:solidFill>
                  <a:srgbClr val="252525"/>
                </a:solidFill>
              </a:rPr>
              <a:t>Oil prices at coastal areas of the US were closer to Brent than to WTI</a:t>
            </a:r>
            <a:r>
              <a:rPr lang="en-US" sz="900">
                <a:solidFill>
                  <a:srgbClr val="252525"/>
                </a:solidFill>
              </a:rPr>
              <a:t>.</a:t>
            </a:r>
          </a:p>
          <a:p>
            <a:pPr rtl="0">
              <a:spcBef>
                <a:spcPts val="0"/>
              </a:spcBef>
              <a:buNone/>
            </a:pPr>
            <a:endParaRPr sz="900" b="1">
              <a:solidFill>
                <a:srgbClr val="333333"/>
              </a:solidFill>
            </a:endParaRPr>
          </a:p>
          <a:p>
            <a:pPr rtl="0">
              <a:spcBef>
                <a:spcPts val="0"/>
              </a:spcBef>
              <a:buNone/>
            </a:pPr>
            <a:r>
              <a:rPr lang="en-US" sz="900" b="1">
                <a:solidFill>
                  <a:srgbClr val="333333"/>
                </a:solidFill>
              </a:rPr>
              <a:t>Increased U.S. light sweet crude oil production </a:t>
            </a:r>
            <a:r>
              <a:rPr lang="en-US" sz="900">
                <a:solidFill>
                  <a:srgbClr val="333333"/>
                </a:solidFill>
              </a:rPr>
              <a:t>combined with </a:t>
            </a:r>
            <a:r>
              <a:rPr lang="en-US" sz="900" b="1">
                <a:solidFill>
                  <a:srgbClr val="333333"/>
                </a:solidFill>
              </a:rPr>
              <a:t>limited pipeline capacity to move the crude from production fields and storage locations</a:t>
            </a:r>
            <a:r>
              <a:rPr lang="en-US" sz="900">
                <a:solidFill>
                  <a:srgbClr val="333333"/>
                </a:solidFill>
              </a:rPr>
              <a:t>, including Cushing, Oklahoma, the delivery point for the Nymex light sweet crude oil contract, to refining centers put downward pressure on the price of WTI crude oil.</a:t>
            </a:r>
          </a:p>
          <a:p>
            <a:pPr rtl="0">
              <a:spcBef>
                <a:spcPts val="0"/>
              </a:spcBef>
              <a:buNone/>
            </a:pPr>
            <a:endParaRPr sz="900"/>
          </a:p>
          <a:p>
            <a:pPr rtl="0">
              <a:spcBef>
                <a:spcPts val="0"/>
              </a:spcBef>
              <a:buNone/>
            </a:pPr>
            <a:r>
              <a:rPr lang="en-US" sz="900">
                <a:solidFill>
                  <a:srgbClr val="333333"/>
                </a:solidFill>
              </a:rPr>
              <a:t>More recently, expansions in U.S. crude oil infrastructure have eased the downward pressure on the price of WTI. Since mid-2012, </a:t>
            </a:r>
            <a:r>
              <a:rPr lang="en-US" sz="900" b="1">
                <a:solidFill>
                  <a:srgbClr val="333333"/>
                </a:solidFill>
              </a:rPr>
              <a:t>significant pipeline takeaway capacity has been added at Cushing, enabling crude oil to flow to and from the trading hub more easily. </a:t>
            </a:r>
          </a:p>
          <a:p>
            <a:pPr rtl="0">
              <a:spcBef>
                <a:spcPts val="0"/>
              </a:spcBef>
              <a:buNone/>
            </a:pPr>
            <a:endParaRPr sz="900">
              <a:solidFill>
                <a:srgbClr val="333333"/>
              </a:solidFill>
            </a:endParaRPr>
          </a:p>
          <a:p>
            <a:pPr rtl="0">
              <a:spcBef>
                <a:spcPts val="0"/>
              </a:spcBef>
              <a:buNone/>
            </a:pPr>
            <a:r>
              <a:rPr lang="en-US" sz="900" u="sng">
                <a:solidFill>
                  <a:schemeClr val="hlink"/>
                </a:solidFill>
                <a:hlinkClick r:id="rId8"/>
              </a:rPr>
              <a:t>http://www.eia.gov/todayinenergy/detail.cfm?id=11891</a:t>
            </a:r>
          </a:p>
          <a:p>
            <a:pPr rtl="0">
              <a:spcBef>
                <a:spcPts val="0"/>
              </a:spcBef>
              <a:buNone/>
            </a:pPr>
            <a:r>
              <a:rPr lang="en-US" sz="900" u="sng">
                <a:solidFill>
                  <a:schemeClr val="hlink"/>
                </a:solidFill>
                <a:hlinkClick r:id="rId9"/>
              </a:rPr>
              <a:t>http://blogs.wsj.com/marketbeat/2011/06/14/oil-price-conundrum-why-is-brent-so-much-more-costly-than-wti-vs-west-texas/</a:t>
            </a:r>
          </a:p>
          <a:p>
            <a:pPr rtl="0">
              <a:spcBef>
                <a:spcPts val="0"/>
              </a:spcBef>
              <a:buNone/>
            </a:pPr>
            <a:r>
              <a:rPr lang="en-US" sz="900" u="sng">
                <a:solidFill>
                  <a:schemeClr val="hlink"/>
                </a:solidFill>
                <a:hlinkClick r:id="rId3"/>
              </a:rPr>
              <a:t>http://en.wikipedia.org/wiki/West_Texas_Intermediate</a:t>
            </a:r>
          </a:p>
          <a:p>
            <a:pPr>
              <a:spcBef>
                <a:spcPts val="0"/>
              </a:spcBef>
              <a:buNone/>
            </a:pPr>
            <a:endParaRPr sz="900"/>
          </a:p>
        </p:txBody>
      </p:sp>
      <p:sp>
        <p:nvSpPr>
          <p:cNvPr id="247" name="Shape 24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303370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lnSpc>
                <a:spcPct val="115000"/>
              </a:lnSpc>
              <a:spcBef>
                <a:spcPts val="0"/>
              </a:spcBef>
              <a:buClr>
                <a:schemeClr val="dk1"/>
              </a:buClr>
              <a:buSzPct val="110000"/>
              <a:buFont typeface="Arial"/>
              <a:buNone/>
            </a:pPr>
            <a:r>
              <a:rPr lang="en-US" sz="1000">
                <a:solidFill>
                  <a:srgbClr val="252525"/>
                </a:solidFill>
              </a:rPr>
              <a:t>US Dollar Index: It is a </a:t>
            </a:r>
            <a:r>
              <a:rPr lang="en-US" sz="1000">
                <a:solidFill>
                  <a:srgbClr val="0B0080"/>
                </a:solidFill>
                <a:hlinkClick r:id="rId3"/>
              </a:rPr>
              <a:t>weighted geometric mean</a:t>
            </a:r>
            <a:r>
              <a:rPr lang="en-US" sz="1000">
                <a:solidFill>
                  <a:srgbClr val="252525"/>
                </a:solidFill>
              </a:rPr>
              <a:t> of the dollar's value compared only with a "basket" of 6 other major currencies </a:t>
            </a:r>
          </a:p>
          <a:p>
            <a:pPr lvl="0" rtl="0">
              <a:lnSpc>
                <a:spcPct val="115000"/>
              </a:lnSpc>
              <a:spcBef>
                <a:spcPts val="0"/>
              </a:spcBef>
              <a:buClr>
                <a:schemeClr val="dk1"/>
              </a:buClr>
              <a:buSzPct val="110000"/>
              <a:buFont typeface="Arial"/>
              <a:buNone/>
            </a:pPr>
            <a:r>
              <a:rPr lang="en-US" sz="1000">
                <a:solidFill>
                  <a:srgbClr val="252525"/>
                </a:solidFill>
              </a:rPr>
              <a:t>S&amp;P 500: Standard and Poor 500. </a:t>
            </a:r>
            <a:r>
              <a:rPr lang="en-US" sz="1000">
                <a:solidFill>
                  <a:srgbClr val="111111"/>
                </a:solidFill>
              </a:rPr>
              <a:t>The S&amp;P 500 is one of the most commonly used benchmarks for the overall U.S. stock market. </a:t>
            </a:r>
            <a:r>
              <a:rPr lang="en-US" sz="1000">
                <a:solidFill>
                  <a:srgbClr val="252525"/>
                </a:solidFill>
              </a:rPr>
              <a:t> It is a </a:t>
            </a:r>
            <a:r>
              <a:rPr lang="en-US" sz="1000">
                <a:solidFill>
                  <a:srgbClr val="0B0080"/>
                </a:solidFill>
                <a:hlinkClick r:id="rId4"/>
              </a:rPr>
              <a:t>stock market index</a:t>
            </a:r>
            <a:r>
              <a:rPr lang="en-US" sz="1000">
                <a:solidFill>
                  <a:srgbClr val="252525"/>
                </a:solidFill>
              </a:rPr>
              <a:t> based on the </a:t>
            </a:r>
            <a:r>
              <a:rPr lang="en-US" sz="1000">
                <a:solidFill>
                  <a:srgbClr val="0B0080"/>
                </a:solidFill>
                <a:hlinkClick r:id="rId5"/>
              </a:rPr>
              <a:t>market capitalizations</a:t>
            </a:r>
            <a:r>
              <a:rPr lang="en-US" sz="1000">
                <a:solidFill>
                  <a:srgbClr val="252525"/>
                </a:solidFill>
              </a:rPr>
              <a:t> of 500 large companies having common stock listed on the </a:t>
            </a:r>
            <a:r>
              <a:rPr lang="en-US" sz="1000">
                <a:solidFill>
                  <a:srgbClr val="0B0080"/>
                </a:solidFill>
                <a:hlinkClick r:id="rId6"/>
              </a:rPr>
              <a:t>NYSE</a:t>
            </a:r>
            <a:r>
              <a:rPr lang="en-US" sz="1000">
                <a:solidFill>
                  <a:srgbClr val="252525"/>
                </a:solidFill>
              </a:rPr>
              <a:t>.</a:t>
            </a:r>
          </a:p>
          <a:p>
            <a:pPr lvl="0" rtl="0">
              <a:lnSpc>
                <a:spcPct val="115000"/>
              </a:lnSpc>
              <a:spcBef>
                <a:spcPts val="0"/>
              </a:spcBef>
              <a:buClr>
                <a:schemeClr val="dk1"/>
              </a:buClr>
              <a:buSzPct val="110000"/>
              <a:buFont typeface="Arial"/>
              <a:buNone/>
            </a:pPr>
            <a:r>
              <a:rPr lang="en-US" sz="1000">
                <a:solidFill>
                  <a:srgbClr val="252525"/>
                </a:solidFill>
              </a:rPr>
              <a:t>We are more concerened about the factors affecting the volatility and the short term prices changes in oil. </a:t>
            </a:r>
          </a:p>
          <a:p>
            <a:pPr lvl="0">
              <a:lnSpc>
                <a:spcPct val="115000"/>
              </a:lnSpc>
              <a:spcBef>
                <a:spcPts val="0"/>
              </a:spcBef>
              <a:buClr>
                <a:schemeClr val="dk1"/>
              </a:buClr>
              <a:buSzPct val="110000"/>
              <a:buFont typeface="Arial"/>
              <a:buNone/>
            </a:pPr>
            <a:r>
              <a:rPr lang="en-US" sz="1000">
                <a:solidFill>
                  <a:srgbClr val="252525"/>
                </a:solidFill>
              </a:rPr>
              <a:t>Baltic Dry Index: </a:t>
            </a:r>
            <a:r>
              <a:rPr lang="en-US" sz="1100">
                <a:solidFill>
                  <a:srgbClr val="252525"/>
                </a:solidFill>
              </a:rPr>
              <a:t>the index provides "an assessment of the price of moving the major raw materials by sea”. It is based on dry cargo based freight rates. It is a leading indicator for economic growth. It is issued daily and it can be a good indicator for short term </a:t>
            </a:r>
          </a:p>
        </p:txBody>
      </p:sp>
      <p:sp>
        <p:nvSpPr>
          <p:cNvPr id="253" name="Shape 25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531504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a:t>Please dont worry about this now. I will write down the final results. I am trying out a few things with the data. ‘playing around with it’ :p :P</a:t>
            </a:r>
          </a:p>
        </p:txBody>
      </p:sp>
      <p:sp>
        <p:nvSpPr>
          <p:cNvPr id="259" name="Shape 25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23769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66" name="Shape 26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50641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6" name="Shape 9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26115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73" name="Shape 27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956143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0" name="Shape 28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938254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7" name="Shape 28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712522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93" name="Shape 29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223692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11858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457200" lvl="0" indent="-298450" rtl="0">
              <a:spcBef>
                <a:spcPts val="0"/>
              </a:spcBef>
              <a:buClr>
                <a:schemeClr val="dk1"/>
              </a:buClr>
              <a:buSzPct val="100000"/>
              <a:buFont typeface="Calibri"/>
              <a:buChar char="•"/>
            </a:pPr>
            <a:r>
              <a:rPr lang="en-US" sz="1100">
                <a:solidFill>
                  <a:schemeClr val="dk1"/>
                </a:solidFill>
                <a:latin typeface="Calibri"/>
                <a:ea typeface="Calibri"/>
                <a:cs typeface="Calibri"/>
                <a:sym typeface="Calibri"/>
              </a:rPr>
              <a:t>Dynamic, Fluctuations and high volatility.</a:t>
            </a:r>
          </a:p>
          <a:p>
            <a:pPr marL="457200" lvl="0" indent="-298450" rtl="0">
              <a:spcBef>
                <a:spcPts val="0"/>
              </a:spcBef>
              <a:buClr>
                <a:schemeClr val="dk1"/>
              </a:buClr>
              <a:buSzPct val="100000"/>
              <a:buFont typeface="Calibri"/>
              <a:buChar char="•"/>
            </a:pPr>
            <a:r>
              <a:rPr lang="en-US" sz="1100">
                <a:solidFill>
                  <a:schemeClr val="dk1"/>
                </a:solidFill>
                <a:latin typeface="Calibri"/>
                <a:ea typeface="Calibri"/>
                <a:cs typeface="Calibri"/>
                <a:sym typeface="Calibri"/>
              </a:rPr>
              <a:t>Several unique and different factors that affect gold prices and the exact coefficient of their correlation with gold prices are not yet properly known(or understood).</a:t>
            </a:r>
          </a:p>
          <a:p>
            <a:pPr marL="457200" lvl="0" indent="-298450" rtl="0">
              <a:spcBef>
                <a:spcPts val="0"/>
              </a:spcBef>
              <a:buClr>
                <a:schemeClr val="dk1"/>
              </a:buClr>
              <a:buSzPct val="100000"/>
              <a:buFont typeface="Calibri"/>
              <a:buChar char="•"/>
            </a:pPr>
            <a:r>
              <a:rPr lang="en-US" sz="1100">
                <a:solidFill>
                  <a:schemeClr val="dk1"/>
                </a:solidFill>
                <a:latin typeface="Calibri"/>
                <a:ea typeface="Calibri"/>
                <a:cs typeface="Calibri"/>
                <a:sym typeface="Calibri"/>
              </a:rPr>
              <a:t>It is very hard to determine the relative importance of the parameters.</a:t>
            </a:r>
          </a:p>
          <a:p>
            <a:pPr marL="457200" lvl="0" indent="-298450" rtl="0">
              <a:spcBef>
                <a:spcPts val="0"/>
              </a:spcBef>
              <a:buClr>
                <a:schemeClr val="dk1"/>
              </a:buClr>
              <a:buSzPct val="100000"/>
              <a:buFont typeface="Calibri"/>
              <a:buChar char="•"/>
            </a:pPr>
            <a:r>
              <a:rPr lang="en-US" sz="1100">
                <a:solidFill>
                  <a:schemeClr val="dk1"/>
                </a:solidFill>
                <a:latin typeface="Calibri"/>
                <a:ea typeface="Calibri"/>
                <a:cs typeface="Calibri"/>
                <a:sym typeface="Calibri"/>
              </a:rPr>
              <a:t>Gold price is related to the inflation and decrease in purchasing power of a currency. And almost everything that affects inflation affects gold price(so lots of factors, once again!). </a:t>
            </a:r>
          </a:p>
          <a:p>
            <a:pPr marL="457200" lvl="0" indent="-298450" rtl="0">
              <a:spcBef>
                <a:spcPts val="0"/>
              </a:spcBef>
              <a:buClr>
                <a:schemeClr val="dk1"/>
              </a:buClr>
              <a:buSzPct val="100000"/>
              <a:buFont typeface="Calibri"/>
              <a:buChar char="•"/>
            </a:pPr>
            <a:r>
              <a:rPr lang="en-US" sz="1100">
                <a:solidFill>
                  <a:schemeClr val="dk1"/>
                </a:solidFill>
                <a:latin typeface="Calibri"/>
                <a:ea typeface="Calibri"/>
                <a:cs typeface="Calibri"/>
                <a:sym typeface="Calibri"/>
              </a:rPr>
              <a:t>The variables that affects gold price are themselves not independent.(i.e. they have correlations among themselves).</a:t>
            </a:r>
          </a:p>
          <a:p>
            <a:pPr lvl="0" rtl="0">
              <a:spcBef>
                <a:spcPts val="0"/>
              </a:spcBef>
              <a:buNone/>
            </a:pPr>
            <a:endParaRPr/>
          </a:p>
        </p:txBody>
      </p:sp>
      <p:sp>
        <p:nvSpPr>
          <p:cNvPr id="306" name="Shape 30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8660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a:solidFill>
                  <a:schemeClr val="dk1"/>
                </a:solidFill>
              </a:rPr>
              <a:t>1934: Roosevelt fixed the gold price from $20.67 to $35. 1968, with the breakdown of Bretton Woods Currency Arrangement, the gold price was then allowed to be market determined. Then we have 2 major depressions in 1968 and 2008, that’s why we see two gold price jumps. </a:t>
            </a:r>
          </a:p>
        </p:txBody>
      </p:sp>
    </p:spTree>
    <p:extLst>
      <p:ext uri="{BB962C8B-B14F-4D97-AF65-F5344CB8AC3E}">
        <p14:creationId xmlns:p14="http://schemas.microsoft.com/office/powerpoint/2010/main" val="2234118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2100" rtl="0">
              <a:spcBef>
                <a:spcPts val="640"/>
              </a:spcBef>
              <a:buClr>
                <a:schemeClr val="dk1"/>
              </a:buClr>
              <a:buSzPct val="100000"/>
              <a:buFont typeface="Arial"/>
              <a:buChar char="•"/>
            </a:pPr>
            <a:r>
              <a:rPr lang="en-US" sz="1000" b="1">
                <a:solidFill>
                  <a:schemeClr val="dk1"/>
                </a:solidFill>
              </a:rPr>
              <a:t>Crude Oil Price: </a:t>
            </a:r>
            <a:r>
              <a:rPr lang="en-US" sz="1000">
                <a:solidFill>
                  <a:schemeClr val="dk1"/>
                </a:solidFill>
              </a:rPr>
              <a:t>There is an approximately 85-90 percent correlation between gold prices and crude oil prices. </a:t>
            </a:r>
          </a:p>
          <a:p>
            <a:pPr marL="457200" lvl="0" indent="-292100" rtl="0">
              <a:spcBef>
                <a:spcPts val="640"/>
              </a:spcBef>
              <a:buClr>
                <a:schemeClr val="dk1"/>
              </a:buClr>
              <a:buSzPct val="100000"/>
              <a:buFont typeface="Arial"/>
              <a:buChar char="•"/>
            </a:pPr>
            <a:r>
              <a:rPr lang="en-US" sz="1000" b="1">
                <a:solidFill>
                  <a:schemeClr val="dk1"/>
                </a:solidFill>
              </a:rPr>
              <a:t>CRB Index: </a:t>
            </a:r>
            <a:r>
              <a:rPr lang="en-US" sz="1000">
                <a:solidFill>
                  <a:schemeClr val="dk1"/>
                </a:solidFill>
              </a:rPr>
              <a:t>There is a positive correlation in general of CRB index with gold price. </a:t>
            </a:r>
          </a:p>
          <a:p>
            <a:pPr marL="457200" lvl="0" indent="-292100" rtl="0">
              <a:spcBef>
                <a:spcPts val="640"/>
              </a:spcBef>
              <a:buClr>
                <a:schemeClr val="dk1"/>
              </a:buClr>
              <a:buSzPct val="100000"/>
              <a:buFont typeface="Arial"/>
              <a:buChar char="•"/>
            </a:pPr>
            <a:r>
              <a:rPr lang="en-US" sz="1000" b="1">
                <a:solidFill>
                  <a:schemeClr val="dk1"/>
                </a:solidFill>
              </a:rPr>
              <a:t>M1: </a:t>
            </a:r>
            <a:r>
              <a:rPr lang="en-US" sz="1000">
                <a:solidFill>
                  <a:schemeClr val="dk1"/>
                </a:solidFill>
              </a:rPr>
              <a:t>There is a positive correlation between M1 and gold price.</a:t>
            </a:r>
          </a:p>
          <a:p>
            <a:pPr marL="457200" lvl="0" indent="-292100" rtl="0">
              <a:spcBef>
                <a:spcPts val="640"/>
              </a:spcBef>
              <a:buClr>
                <a:schemeClr val="dk1"/>
              </a:buClr>
              <a:buSzPct val="100000"/>
              <a:buFont typeface="Arial"/>
              <a:buChar char="•"/>
            </a:pPr>
            <a:r>
              <a:rPr lang="en-US" sz="1000" b="1">
                <a:solidFill>
                  <a:schemeClr val="dk1"/>
                </a:solidFill>
              </a:rPr>
              <a:t>USD Index: </a:t>
            </a:r>
            <a:r>
              <a:rPr lang="en-US" sz="1000">
                <a:solidFill>
                  <a:schemeClr val="dk1"/>
                </a:solidFill>
              </a:rPr>
              <a:t>USDX has a negative correlation with gold price in the long run, though the coefficient values vary.</a:t>
            </a:r>
          </a:p>
          <a:p>
            <a:pPr marL="457200" lvl="0" indent="-228600" rtl="0">
              <a:spcBef>
                <a:spcPts val="0"/>
              </a:spcBef>
              <a:buClr>
                <a:schemeClr val="dk1"/>
              </a:buClr>
              <a:buSzPct val="100000"/>
              <a:buFont typeface="Arial"/>
              <a:buNone/>
            </a:pPr>
            <a:r>
              <a:rPr lang="en-US" sz="1000">
                <a:solidFill>
                  <a:schemeClr val="dk1"/>
                </a:solidFill>
              </a:rPr>
              <a:t>CRB index is </a:t>
            </a:r>
            <a:r>
              <a:rPr lang="en-US" sz="1000" u="sng">
                <a:solidFill>
                  <a:schemeClr val="hlink"/>
                </a:solidFill>
                <a:hlinkClick r:id="rId3"/>
              </a:rPr>
              <a:t>commodity futures price index</a:t>
            </a:r>
            <a:r>
              <a:rPr lang="en-US" sz="1000">
                <a:solidFill>
                  <a:schemeClr val="dk1"/>
                </a:solidFill>
              </a:rPr>
              <a:t>, and it is composed of 28 commodities. </a:t>
            </a:r>
          </a:p>
          <a:p>
            <a:pPr marL="457200" lvl="0" indent="-228600" rtl="0">
              <a:spcBef>
                <a:spcPts val="0"/>
              </a:spcBef>
              <a:buClr>
                <a:schemeClr val="dk1"/>
              </a:buClr>
              <a:buSzPct val="100000"/>
              <a:buFont typeface="Arial"/>
              <a:buNone/>
            </a:pPr>
            <a:r>
              <a:rPr lang="en-US" sz="1000">
                <a:solidFill>
                  <a:schemeClr val="dk1"/>
                </a:solidFill>
              </a:rPr>
              <a:t>M0 = Federal Reserve Notes + US Notes + Coins.</a:t>
            </a:r>
          </a:p>
          <a:p>
            <a:pPr marL="457200" lvl="0" indent="-228600" rtl="0">
              <a:spcBef>
                <a:spcPts val="0"/>
              </a:spcBef>
              <a:buClr>
                <a:schemeClr val="dk1"/>
              </a:buClr>
              <a:buSzPct val="100000"/>
              <a:buFont typeface="Arial"/>
              <a:buNone/>
            </a:pPr>
            <a:r>
              <a:rPr lang="en-US" sz="1000">
                <a:solidFill>
                  <a:schemeClr val="dk1"/>
                </a:solidFill>
              </a:rPr>
              <a:t>The total amount of M0 (cash/coin) outside of the private banking system plus the amount of demand deposits, travelers checks and other checkable deposits.</a:t>
            </a:r>
          </a:p>
          <a:p>
            <a:pPr marL="457200" lvl="0" indent="-228600" rtl="0">
              <a:spcBef>
                <a:spcPts val="0"/>
              </a:spcBef>
              <a:buNone/>
            </a:pPr>
            <a:r>
              <a:rPr lang="en-US" sz="1000">
                <a:solidFill>
                  <a:schemeClr val="dk1"/>
                </a:solidFill>
              </a:rPr>
              <a:t>In general inflation increases gold price. That is the primary reasons why these indices affect gold price. They do it by affecting inflation.</a:t>
            </a:r>
          </a:p>
        </p:txBody>
      </p:sp>
    </p:spTree>
    <p:extLst>
      <p:ext uri="{BB962C8B-B14F-4D97-AF65-F5344CB8AC3E}">
        <p14:creationId xmlns:p14="http://schemas.microsoft.com/office/powerpoint/2010/main" val="2528932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rtl="0">
              <a:spcBef>
                <a:spcPts val="0"/>
              </a:spcBef>
              <a:buNone/>
            </a:pPr>
            <a:r>
              <a:rPr lang="en-US" sz="1100">
                <a:solidFill>
                  <a:schemeClr val="dk1"/>
                </a:solidFill>
              </a:rPr>
              <a:t>This paper talks:1.Oil prices and inflation are two main macroeconomics factors that affect gold prices. There is an approximately 85% correlation between oil prices and gold prices! </a:t>
            </a:r>
            <a:r>
              <a:rPr lang="en-US" sz="1100" b="1">
                <a:solidFill>
                  <a:schemeClr val="dk1"/>
                </a:solidFill>
              </a:rPr>
              <a:t>The increase of oil price would lead to the increase of gold price, but vice versa.</a:t>
            </a:r>
          </a:p>
          <a:p>
            <a:pPr lvl="0">
              <a:spcBef>
                <a:spcPts val="0"/>
              </a:spcBef>
              <a:buNone/>
            </a:pPr>
            <a:r>
              <a:rPr lang="en-US" sz="1100">
                <a:solidFill>
                  <a:schemeClr val="dk1"/>
                </a:solidFill>
              </a:rPr>
              <a:t>[Need info for Long-term trend reverting jump and dip diffusion model??]</a:t>
            </a:r>
          </a:p>
        </p:txBody>
      </p:sp>
      <p:sp>
        <p:nvSpPr>
          <p:cNvPr id="324" name="Shape 32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739766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a:t>From Shafiee’s paper (Highly correlation between oil price and gold price)</a:t>
            </a:r>
          </a:p>
        </p:txBody>
      </p:sp>
      <p:sp>
        <p:nvSpPr>
          <p:cNvPr id="331" name="Shape 33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96287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39520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a:t>Prais-Winsten procedure was employed to estimate the regression coefficients[5-7]</a:t>
            </a:r>
          </a:p>
          <a:p>
            <a:pPr lvl="0" rtl="0">
              <a:lnSpc>
                <a:spcPct val="107916"/>
              </a:lnSpc>
              <a:spcBef>
                <a:spcPts val="0"/>
              </a:spcBef>
              <a:spcAft>
                <a:spcPts val="800"/>
              </a:spcAft>
              <a:buNone/>
            </a:pPr>
            <a:r>
              <a:rPr lang="en-US" sz="1100">
                <a:solidFill>
                  <a:schemeClr val="dk1"/>
                </a:solidFill>
                <a:latin typeface="Calibri"/>
                <a:ea typeface="Calibri"/>
                <a:cs typeface="Calibri"/>
                <a:sym typeface="Calibri"/>
              </a:rPr>
              <a:t>Commodity Research Bureau future index (CRB);  USD/Euro Foreign Exchange Rate (EUROUSD);  Inflation rate (INF); </a:t>
            </a:r>
          </a:p>
          <a:p>
            <a:pPr lvl="0" rtl="0">
              <a:lnSpc>
                <a:spcPct val="107916"/>
              </a:lnSpc>
              <a:spcBef>
                <a:spcPts val="0"/>
              </a:spcBef>
              <a:spcAft>
                <a:spcPts val="800"/>
              </a:spcAft>
              <a:buNone/>
            </a:pPr>
            <a:r>
              <a:rPr lang="en-US" sz="1100">
                <a:solidFill>
                  <a:schemeClr val="dk1"/>
                </a:solidFill>
                <a:latin typeface="Calibri"/>
                <a:ea typeface="Calibri"/>
                <a:cs typeface="Calibri"/>
                <a:sym typeface="Calibri"/>
              </a:rPr>
              <a:t>Money Supply (M1); New York Stock Exchange (NYSE); Standard and Poor 500 (SPX); Treasury Bill (T-BILL) and US Dollar index (USDX)</a:t>
            </a:r>
          </a:p>
          <a:p>
            <a:pPr lvl="0" rtl="0">
              <a:spcBef>
                <a:spcPts val="0"/>
              </a:spcBef>
              <a:buClr>
                <a:schemeClr val="dk1"/>
              </a:buClr>
              <a:buFont typeface="Arial"/>
              <a:buNone/>
            </a:pPr>
            <a:endParaRPr/>
          </a:p>
          <a:p>
            <a:pPr lvl="0" rtl="0">
              <a:spcBef>
                <a:spcPts val="0"/>
              </a:spcBef>
              <a:buClr>
                <a:schemeClr val="dk1"/>
              </a:buClr>
              <a:buFont typeface="Arial"/>
              <a:buNone/>
            </a:pPr>
            <a:endParaRPr/>
          </a:p>
          <a:p>
            <a:pPr lvl="0" rtl="0">
              <a:spcBef>
                <a:spcPts val="0"/>
              </a:spcBef>
              <a:buClr>
                <a:schemeClr val="dk1"/>
              </a:buClr>
              <a:buSzPct val="78571"/>
              <a:buFont typeface="Arial"/>
              <a:buNone/>
            </a:pPr>
            <a:r>
              <a:rPr lang="en-US"/>
              <a:t>.</a:t>
            </a:r>
          </a:p>
          <a:p>
            <a:pPr>
              <a:spcBef>
                <a:spcPts val="0"/>
              </a:spcBef>
              <a:buNone/>
            </a:pPr>
            <a:endParaRPr/>
          </a:p>
        </p:txBody>
      </p:sp>
      <p:sp>
        <p:nvSpPr>
          <p:cNvPr id="337" name="Shape 33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298876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4" name="Shape 3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4872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0" name="Shape 3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268324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870700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rtl="0">
              <a:spcBef>
                <a:spcPts val="0"/>
              </a:spcBef>
              <a:buNone/>
            </a:pPr>
            <a:r>
              <a:rPr lang="en-US"/>
              <a:t>Linear Regression models may not be applicable for long run, but they beat in accuracy.</a:t>
            </a:r>
          </a:p>
          <a:p>
            <a:pPr>
              <a:spcBef>
                <a:spcPts val="0"/>
              </a:spcBef>
              <a:buNone/>
            </a:pPr>
            <a:r>
              <a:rPr lang="en-US"/>
              <a:t>Hybrid methods - EMD+PSO+SVM is better in these aspects</a:t>
            </a:r>
          </a:p>
        </p:txBody>
      </p:sp>
      <p:sp>
        <p:nvSpPr>
          <p:cNvPr id="363" name="Shape 36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539386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US" sz="1200">
                <a:solidFill>
                  <a:schemeClr val="dk1"/>
                </a:solidFill>
              </a:rPr>
              <a:t>It is also significant to know the gold price benchmark - </a:t>
            </a:r>
            <a:r>
              <a:rPr lang="en-US" sz="1200" b="1">
                <a:solidFill>
                  <a:schemeClr val="dk1"/>
                </a:solidFill>
              </a:rPr>
              <a:t>London Gold Fix</a:t>
            </a:r>
            <a:r>
              <a:rPr lang="en-US" sz="1200">
                <a:solidFill>
                  <a:schemeClr val="dk1"/>
                </a:solidFill>
              </a:rPr>
              <a:t>. It</a:t>
            </a:r>
            <a:r>
              <a:rPr lang="en-US" sz="1200">
                <a:solidFill>
                  <a:srgbClr val="252525"/>
                </a:solidFill>
              </a:rPr>
              <a:t> is a twice-daily telephone meeting of representatives from five </a:t>
            </a:r>
            <a:r>
              <a:rPr lang="en-US" sz="1200">
                <a:solidFill>
                  <a:srgbClr val="0B0080"/>
                </a:solidFill>
                <a:hlinkClick r:id="rId3"/>
              </a:rPr>
              <a:t>bullion</a:t>
            </a:r>
            <a:r>
              <a:rPr lang="en-US" sz="1200">
                <a:solidFill>
                  <a:srgbClr val="252525"/>
                </a:solidFill>
              </a:rPr>
              <a:t>-trading firms of the </a:t>
            </a:r>
            <a:r>
              <a:rPr lang="en-US" sz="1200">
                <a:solidFill>
                  <a:srgbClr val="0B0080"/>
                </a:solidFill>
                <a:hlinkClick r:id="rId4"/>
              </a:rPr>
              <a:t>London bullion market</a:t>
            </a:r>
            <a:r>
              <a:rPr lang="en-US" sz="1200">
                <a:solidFill>
                  <a:srgbClr val="111111"/>
                </a:solidFill>
              </a:rPr>
              <a:t> since 1919. 5 Members: Scotia-Mocatta, Barclays Capital, Deutsche Bank, HSBC and Société Générale</a:t>
            </a:r>
            <a:r>
              <a:rPr lang="en-US" sz="1200">
                <a:solidFill>
                  <a:schemeClr val="dk1"/>
                </a:solidFill>
              </a:rPr>
              <a:t>.</a:t>
            </a:r>
          </a:p>
          <a:p>
            <a:pPr lvl="0" rtl="0">
              <a:lnSpc>
                <a:spcPct val="115000"/>
              </a:lnSpc>
              <a:spcBef>
                <a:spcPts val="0"/>
              </a:spcBef>
              <a:buClr>
                <a:schemeClr val="dk1"/>
              </a:buClr>
              <a:buSzPct val="91666"/>
              <a:buFont typeface="Arial"/>
              <a:buNone/>
            </a:pPr>
            <a:r>
              <a:rPr lang="en-US" sz="1200" b="1">
                <a:solidFill>
                  <a:schemeClr val="dk1"/>
                </a:solidFill>
              </a:rPr>
              <a:t>Spot Price:</a:t>
            </a:r>
            <a:r>
              <a:rPr lang="en-US" sz="1200">
                <a:solidFill>
                  <a:schemeClr val="dk1"/>
                </a:solidFill>
              </a:rPr>
              <a:t> </a:t>
            </a:r>
            <a:r>
              <a:rPr lang="en-US" sz="1200">
                <a:solidFill>
                  <a:srgbClr val="111111"/>
                </a:solidFill>
              </a:rPr>
              <a:t>The current price at which a particular security can be bought or sold at a specified time and place.</a:t>
            </a:r>
          </a:p>
          <a:p>
            <a:pPr>
              <a:spcBef>
                <a:spcPts val="0"/>
              </a:spcBef>
              <a:buNone/>
            </a:pPr>
            <a:endParaRPr sz="1200">
              <a:solidFill>
                <a:schemeClr val="dk1"/>
              </a:solidFill>
            </a:endParaRPr>
          </a:p>
        </p:txBody>
      </p:sp>
    </p:spTree>
    <p:extLst>
      <p:ext uri="{BB962C8B-B14F-4D97-AF65-F5344CB8AC3E}">
        <p14:creationId xmlns:p14="http://schemas.microsoft.com/office/powerpoint/2010/main" val="1272493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sz="1100" u="sng">
                <a:solidFill>
                  <a:srgbClr val="1155CC"/>
                </a:solidFill>
                <a:hlinkClick r:id="rId3"/>
              </a:rPr>
              <a:t>https://www.quandl.com/WGC/GOLD_DAILY_USD-Gold-Prices-Daily-Currency-USD</a:t>
            </a:r>
          </a:p>
        </p:txBody>
      </p:sp>
      <p:sp>
        <p:nvSpPr>
          <p:cNvPr id="377" name="Shape 37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6116102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a:t>Because the purchasing power is affected by Money supply (</a:t>
            </a:r>
            <a:r>
              <a:rPr lang="en-US" sz="1000">
                <a:solidFill>
                  <a:schemeClr val="dk1"/>
                </a:solidFill>
              </a:rPr>
              <a:t>When the government decides to increase the supply of money in circulation, each new dollar printed weakens the value of the previous dollar. </a:t>
            </a:r>
            <a:r>
              <a:rPr lang="en-US"/>
              <a:t>) It can be viewed as the correlation between gold price and Money Supply/US Dollar Index.</a:t>
            </a:r>
            <a:br>
              <a:rPr lang="en-US"/>
            </a:br>
            <a:r>
              <a:rPr lang="en-US"/>
              <a:t>Source of this graph https://www.flickr.com/photos/survivalbros/5160598974/in/photolist-8VtUA8-8VwWam-8S2pUw-8ZgQSR-9M2QU4-bg6vWP-8S2qho-9grVVh-a9VVG6-ee3z68-ee4Hi6-ee3z26-e72mtR-bJh2GH-czeNdw-ee3x5K-aFzPhr-69SW3F-69X7xN-dYAmRF/</a:t>
            </a:r>
          </a:p>
        </p:txBody>
      </p:sp>
    </p:spTree>
    <p:extLst>
      <p:ext uri="{BB962C8B-B14F-4D97-AF65-F5344CB8AC3E}">
        <p14:creationId xmlns:p14="http://schemas.microsoft.com/office/powerpoint/2010/main" val="168425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a:t>Please dont worry about this now. I will write down the final results. I am trying out a few things with the data. ‘playing around with it’ :p :P</a:t>
            </a:r>
          </a:p>
        </p:txBody>
      </p:sp>
      <p:sp>
        <p:nvSpPr>
          <p:cNvPr id="389" name="Shape 38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435692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6" name="Shape 39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8763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lnSpc>
                <a:spcPct val="150000"/>
              </a:lnSpc>
              <a:spcBef>
                <a:spcPts val="1100"/>
              </a:spcBef>
              <a:spcAft>
                <a:spcPts val="1500"/>
              </a:spcAft>
              <a:buNone/>
            </a:pPr>
            <a:endParaRPr sz="1000">
              <a:solidFill>
                <a:schemeClr val="dk1"/>
              </a:solidFill>
            </a:endParaRPr>
          </a:p>
          <a:p>
            <a:pPr lvl="0" rtl="0">
              <a:spcBef>
                <a:spcPts val="0"/>
              </a:spcBef>
              <a:buNone/>
            </a:pPr>
            <a:endParaRPr/>
          </a:p>
        </p:txBody>
      </p:sp>
      <p:sp>
        <p:nvSpPr>
          <p:cNvPr id="107" name="Shape 10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957075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3" name="Shape 4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943767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0" name="Shape 41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41402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6" name="Shape 41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681039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3" name="Shape 42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17665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430" name="Shape 43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8622329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437" name="Shape 43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92870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457200" lvl="0" indent="-285750" rtl="0">
              <a:lnSpc>
                <a:spcPct val="150000"/>
              </a:lnSpc>
              <a:spcBef>
                <a:spcPts val="1100"/>
              </a:spcBef>
              <a:spcAft>
                <a:spcPts val="1500"/>
              </a:spcAft>
              <a:buClr>
                <a:srgbClr val="333333"/>
              </a:buClr>
              <a:buSzPct val="100000"/>
              <a:buFont typeface="Calibri"/>
              <a:buChar char="-"/>
            </a:pPr>
            <a:r>
              <a:rPr lang="en-US" sz="900">
                <a:solidFill>
                  <a:srgbClr val="333333"/>
                </a:solidFill>
                <a:latin typeface="Calibri"/>
                <a:ea typeface="Calibri"/>
                <a:cs typeface="Calibri"/>
                <a:sym typeface="Calibri"/>
              </a:rPr>
              <a:t>Both crude oil and petroleum product prices can be affected by events that have the potential to disrupt the flow of oil and products to market, including geopolitical and weather-related developments. </a:t>
            </a:r>
          </a:p>
          <a:p>
            <a:pPr marL="457200" lvl="0" indent="-285750" rtl="0">
              <a:lnSpc>
                <a:spcPct val="150000"/>
              </a:lnSpc>
              <a:spcBef>
                <a:spcPts val="1100"/>
              </a:spcBef>
              <a:spcAft>
                <a:spcPts val="1500"/>
              </a:spcAft>
              <a:buClr>
                <a:srgbClr val="333333"/>
              </a:buClr>
              <a:buSzPct val="100000"/>
              <a:buFont typeface="Calibri"/>
              <a:buChar char="-"/>
            </a:pPr>
            <a:r>
              <a:rPr lang="en-US" sz="900">
                <a:solidFill>
                  <a:srgbClr val="333333"/>
                </a:solidFill>
                <a:latin typeface="Calibri"/>
                <a:ea typeface="Calibri"/>
                <a:cs typeface="Calibri"/>
                <a:sym typeface="Calibri"/>
              </a:rPr>
              <a:t>A drop in demand for oil during the global financial collapse in 2008 led to a drop in oil prices as well.</a:t>
            </a:r>
          </a:p>
          <a:p>
            <a:pPr marL="457200" lvl="0" indent="-285750" rtl="0">
              <a:lnSpc>
                <a:spcPct val="150000"/>
              </a:lnSpc>
              <a:spcBef>
                <a:spcPts val="1100"/>
              </a:spcBef>
              <a:spcAft>
                <a:spcPts val="1500"/>
              </a:spcAft>
              <a:buClr>
                <a:srgbClr val="333333"/>
              </a:buClr>
              <a:buSzPct val="100000"/>
              <a:buFont typeface="Calibri"/>
              <a:buChar char="-"/>
            </a:pPr>
            <a:r>
              <a:rPr lang="en-US" sz="900">
                <a:solidFill>
                  <a:srgbClr val="333333"/>
                </a:solidFill>
                <a:latin typeface="Calibri"/>
                <a:ea typeface="Calibri"/>
                <a:cs typeface="Calibri"/>
                <a:sym typeface="Calibri"/>
              </a:rPr>
              <a:t>These types of events may lead to actual disruptions or create uncertainty about future supply or demand, which can lead to higher volatility in prices. </a:t>
            </a:r>
          </a:p>
          <a:p>
            <a:pPr lvl="0" rtl="0">
              <a:spcBef>
                <a:spcPts val="0"/>
              </a:spcBef>
              <a:buNone/>
            </a:pPr>
            <a:endParaRPr/>
          </a:p>
        </p:txBody>
      </p:sp>
      <p:sp>
        <p:nvSpPr>
          <p:cNvPr id="114" name="Shape 11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192583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lnSpc>
                <a:spcPct val="150000"/>
              </a:lnSpc>
              <a:spcBef>
                <a:spcPts val="1100"/>
              </a:spcBef>
              <a:spcAft>
                <a:spcPts val="1500"/>
              </a:spcAft>
              <a:buNone/>
            </a:pPr>
            <a:endParaRPr sz="1000">
              <a:solidFill>
                <a:schemeClr val="dk1"/>
              </a:solidFill>
            </a:endParaRPr>
          </a:p>
          <a:p>
            <a:pPr lvl="0" rtl="0">
              <a:spcBef>
                <a:spcPts val="0"/>
              </a:spcBef>
              <a:buNone/>
            </a:pPr>
            <a:endParaRPr/>
          </a:p>
        </p:txBody>
      </p:sp>
      <p:sp>
        <p:nvSpPr>
          <p:cNvPr id="121" name="Shape 12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19988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8" name="Shape 12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711034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rtl="0">
              <a:spcBef>
                <a:spcPts val="0"/>
              </a:spcBef>
              <a:buNone/>
            </a:pPr>
            <a:r>
              <a:rPr lang="en-US" sz="900"/>
              <a:t>Supply: OPEC - An organization of 12 countries in the middle east who coordinate to unify petroleum policies. OPEC member countries produce about 40% of the world’s crude oil. OPEC’s actions can an do influence the prices of oil. For example, any changes in the oil production in Saudi Arabia, OPEC’s largest producer, frequenly affects prices.</a:t>
            </a:r>
          </a:p>
          <a:p>
            <a:pPr lvl="0" rtl="0">
              <a:lnSpc>
                <a:spcPct val="115000"/>
              </a:lnSpc>
              <a:spcBef>
                <a:spcPts val="0"/>
              </a:spcBef>
              <a:buNone/>
            </a:pPr>
            <a:r>
              <a:rPr lang="en-US" sz="900">
                <a:solidFill>
                  <a:srgbClr val="333333"/>
                </a:solidFill>
              </a:rPr>
              <a:t>The behavior of oil prices depends not only on current supply and demand, but also on projected future supply and demand. OPEC adjusts member countries' production targets based on current and expectations of future supply and demand.</a:t>
            </a:r>
          </a:p>
          <a:p>
            <a:pPr lvl="0" rtl="0">
              <a:lnSpc>
                <a:spcPct val="115000"/>
              </a:lnSpc>
              <a:spcBef>
                <a:spcPts val="0"/>
              </a:spcBef>
              <a:buNone/>
            </a:pPr>
            <a:r>
              <a:rPr lang="en-US" sz="900">
                <a:solidFill>
                  <a:srgbClr val="333333"/>
                </a:solidFill>
              </a:rPr>
              <a:t>Oil supply from non-OPEC countries represents about 60% of the total crude oil production.</a:t>
            </a:r>
          </a:p>
          <a:p>
            <a:pPr lvl="0" rtl="0">
              <a:lnSpc>
                <a:spcPct val="115000"/>
              </a:lnSpc>
              <a:spcBef>
                <a:spcPts val="0"/>
              </a:spcBef>
              <a:buNone/>
            </a:pPr>
            <a:endParaRPr sz="900">
              <a:solidFill>
                <a:srgbClr val="333333"/>
              </a:solidFill>
            </a:endParaRPr>
          </a:p>
          <a:p>
            <a:pPr lvl="0" rtl="0">
              <a:lnSpc>
                <a:spcPct val="115000"/>
              </a:lnSpc>
              <a:spcBef>
                <a:spcPts val="0"/>
              </a:spcBef>
              <a:buNone/>
            </a:pPr>
            <a:endParaRPr sz="900">
              <a:solidFill>
                <a:srgbClr val="333333"/>
              </a:solidFill>
            </a:endParaRPr>
          </a:p>
          <a:p>
            <a:pPr rtl="0">
              <a:spcBef>
                <a:spcPts val="0"/>
              </a:spcBef>
              <a:buNone/>
            </a:pPr>
            <a:r>
              <a:rPr lang="en-US" sz="900"/>
              <a:t>Dollar - Oil is traded in Dollars, so any variation in the Dollar Exchange rate leads to fluctuations in the price of oil. There is an inverse relationship between the exchange value of the dollar relative to the other currencies and oil prices. A depreciation in the value of dollar causes the price of oil to fall in the countries outside the US, thus increasing the demand, which in turn will rise oil prices. There are several other possible explanations about how the US Dollar can affect the prices of oil. Despite all these possible explanations, the correlation between the US Dollar and Oil Prices has not been stable over the years.</a:t>
            </a:r>
          </a:p>
          <a:p>
            <a:pPr rtl="0">
              <a:spcBef>
                <a:spcPts val="0"/>
              </a:spcBef>
              <a:buNone/>
            </a:pPr>
            <a:endParaRPr sz="900"/>
          </a:p>
          <a:p>
            <a:pPr rtl="0">
              <a:spcBef>
                <a:spcPts val="0"/>
              </a:spcBef>
              <a:buNone/>
            </a:pPr>
            <a:r>
              <a:rPr lang="en-US" sz="900"/>
              <a:t>Stock Price: </a:t>
            </a:r>
            <a:r>
              <a:rPr lang="en-US" sz="900">
                <a:solidFill>
                  <a:srgbClr val="333333"/>
                </a:solidFill>
              </a:rPr>
              <a:t> As economic conditions improve (or worsen), earnings for companies increase (or decrease) and demand for commodities as raw materials rise (or fall) as well.</a:t>
            </a:r>
          </a:p>
          <a:p>
            <a:pPr rtl="0">
              <a:spcBef>
                <a:spcPts val="0"/>
              </a:spcBef>
              <a:buNone/>
            </a:pPr>
            <a:endParaRPr sz="900"/>
          </a:p>
          <a:p>
            <a:pPr rtl="0">
              <a:spcBef>
                <a:spcPts val="0"/>
              </a:spcBef>
              <a:buNone/>
            </a:pPr>
            <a:r>
              <a:rPr lang="en-US" sz="900"/>
              <a:t>Seasonality:</a:t>
            </a:r>
          </a:p>
          <a:p>
            <a:pPr rtl="0">
              <a:spcBef>
                <a:spcPts val="0"/>
              </a:spcBef>
              <a:buNone/>
            </a:pPr>
            <a:endParaRPr sz="900"/>
          </a:p>
          <a:p>
            <a:pPr rtl="0">
              <a:spcBef>
                <a:spcPts val="0"/>
              </a:spcBef>
              <a:buNone/>
            </a:pPr>
            <a:r>
              <a:rPr lang="en-US" sz="900"/>
              <a:t>Geopolitics: </a:t>
            </a:r>
          </a:p>
          <a:p>
            <a:pPr rtl="0">
              <a:spcBef>
                <a:spcPts val="0"/>
              </a:spcBef>
              <a:buNone/>
            </a:pPr>
            <a:endParaRPr sz="900"/>
          </a:p>
          <a:p>
            <a:pPr>
              <a:spcBef>
                <a:spcPts val="0"/>
              </a:spcBef>
              <a:buNone/>
            </a:pPr>
            <a:endParaRPr sz="900"/>
          </a:p>
        </p:txBody>
      </p:sp>
      <p:sp>
        <p:nvSpPr>
          <p:cNvPr id="134" name="Shape 13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748939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2" name="Shape 12"/>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13" name="Shape 1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 name="Shape 1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5" name="Shape 15"/>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70" name="Shape 7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2" name="Shape 7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5" name="Shape 75"/>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76" name="Shape 7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8" name="Shape 7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9" name="Shape 1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0" name="Shape 2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1" name="Shape 21"/>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3" name="Shape 3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4" name="Shape 34"/>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38" name="Shape 3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0" name="Shape 4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3" name="Shape 4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2" name="Shape 5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 name="Shape 5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7" name="Shape 5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9" name="Shape 5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 name="Shape 62"/>
          <p:cNvSpPr>
            <a:spLocks noGrp="1"/>
          </p:cNvSpPr>
          <p:nvPr>
            <p:ph type="pic" idx="2"/>
          </p:nvPr>
        </p:nvSpPr>
        <p:spPr>
          <a:xfrm>
            <a:off x="1792288" y="612775"/>
            <a:ext cx="5486399" cy="4114800"/>
          </a:xfrm>
          <a:prstGeom prst="rect">
            <a:avLst/>
          </a:prstGeom>
          <a:noFill/>
          <a:ln>
            <a:noFill/>
          </a:ln>
        </p:spPr>
      </p:sp>
      <p:sp>
        <p:nvSpPr>
          <p:cNvPr id="63" name="Shape 63"/>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4" name="Shape 6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5" name="Shape 6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 name="Shape 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7" name="Shape 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 name="Shape 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 name="Shape 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ctrTitle"/>
          </p:nvPr>
        </p:nvSpPr>
        <p:spPr>
          <a:xfrm>
            <a:off x="685800" y="1520775"/>
            <a:ext cx="7772400" cy="2232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 </a:t>
            </a:r>
            <a:r>
              <a:rPr lang="en-US" sz="4400">
                <a:solidFill>
                  <a:schemeClr val="dk1"/>
                </a:solidFill>
                <a:latin typeface="Calibri"/>
                <a:ea typeface="Calibri"/>
                <a:cs typeface="Calibri"/>
                <a:sym typeface="Calibri"/>
              </a:rPr>
              <a:t>Predicting the Prices of Oil and Gold</a:t>
            </a:r>
            <a:r>
              <a:rPr lang="en-US" sz="4400" b="0" i="0" u="none" strike="noStrike" cap="none" baseline="0">
                <a:solidFill>
                  <a:schemeClr val="dk1"/>
                </a:solidFill>
                <a:latin typeface="Calibri"/>
                <a:ea typeface="Calibri"/>
                <a:cs typeface="Calibri"/>
                <a:sym typeface="Calibri"/>
              </a:rPr>
              <a:t>:</a:t>
            </a:r>
            <a:br>
              <a:rPr lang="en-US" sz="4400" b="0" i="0" u="none" strike="noStrike" cap="none" baseline="0">
                <a:solidFill>
                  <a:schemeClr val="dk1"/>
                </a:solidFill>
                <a:latin typeface="Calibri"/>
                <a:ea typeface="Calibri"/>
                <a:cs typeface="Calibri"/>
                <a:sym typeface="Calibri"/>
              </a:rPr>
            </a:br>
            <a:r>
              <a:rPr lang="en-US" sz="4400" b="0" i="0" u="none" strike="noStrike" cap="none" baseline="0">
                <a:solidFill>
                  <a:schemeClr val="dk1"/>
                </a:solidFill>
                <a:latin typeface="Calibri"/>
                <a:ea typeface="Calibri"/>
                <a:cs typeface="Calibri"/>
                <a:sym typeface="Calibri"/>
              </a:rPr>
              <a:t> Background Report</a:t>
            </a:r>
          </a:p>
        </p:txBody>
      </p:sp>
      <p:sp>
        <p:nvSpPr>
          <p:cNvPr id="81" name="Shape 81"/>
          <p:cNvSpPr txBox="1">
            <a:spLocks noGrp="1"/>
          </p:cNvSpPr>
          <p:nvPr>
            <p:ph type="subTitle" idx="1"/>
          </p:nvPr>
        </p:nvSpPr>
        <p:spPr>
          <a:xfrm>
            <a:off x="1371600" y="3886200"/>
            <a:ext cx="6400799" cy="1752600"/>
          </a:xfrm>
          <a:prstGeom prst="rect">
            <a:avLst/>
          </a:prstGeom>
          <a:noFill/>
          <a:ln>
            <a:noFill/>
          </a:ln>
        </p:spPr>
        <p:txBody>
          <a:bodyPr lIns="91425" tIns="45700" rIns="91425" bIns="45700" anchor="t" anchorCtr="0">
            <a:noAutofit/>
          </a:bodyPr>
          <a:lstStyle/>
          <a:p>
            <a:pPr marL="0" marR="0" lvl="0" indent="0" algn="ctr" rtl="0">
              <a:spcBef>
                <a:spcPts val="0"/>
              </a:spcBef>
              <a:buClr>
                <a:srgbClr val="888888"/>
              </a:buClr>
              <a:buSzPct val="25000"/>
              <a:buFont typeface="Arial"/>
              <a:buNone/>
            </a:pPr>
            <a:r>
              <a:rPr lang="en-US" sz="3200" b="0" i="0" u="none" strike="noStrike" cap="none" baseline="0">
                <a:solidFill>
                  <a:srgbClr val="888888"/>
                </a:solidFill>
                <a:latin typeface="Calibri"/>
                <a:ea typeface="Calibri"/>
                <a:cs typeface="Calibri"/>
                <a:sym typeface="Calibri"/>
              </a:rPr>
              <a:t>Group </a:t>
            </a:r>
            <a:r>
              <a:rPr lang="en-US" sz="3200">
                <a:solidFill>
                  <a:srgbClr val="888888"/>
                </a:solidFill>
                <a:latin typeface="Calibri"/>
                <a:ea typeface="Calibri"/>
                <a:cs typeface="Calibri"/>
                <a:sym typeface="Calibri"/>
              </a:rPr>
              <a:t>8</a:t>
            </a:r>
            <a:r>
              <a:rPr lang="en-US" sz="3200" b="0" i="0" u="none" strike="noStrike" cap="none" baseline="0">
                <a:solidFill>
                  <a:srgbClr val="888888"/>
                </a:solidFill>
                <a:latin typeface="Calibri"/>
                <a:ea typeface="Calibri"/>
                <a:cs typeface="Calibri"/>
                <a:sym typeface="Calibri"/>
              </a:rPr>
              <a:t>: </a:t>
            </a:r>
            <a:r>
              <a:rPr lang="en-US" sz="3200">
                <a:solidFill>
                  <a:srgbClr val="888888"/>
                </a:solidFill>
                <a:latin typeface="Calibri"/>
                <a:ea typeface="Calibri"/>
                <a:cs typeface="Calibri"/>
                <a:sym typeface="Calibri"/>
              </a:rPr>
              <a:t>Ayush</a:t>
            </a:r>
            <a:r>
              <a:rPr lang="en-US" sz="3200" b="0" i="0" u="none" strike="noStrike" cap="none" baseline="0">
                <a:solidFill>
                  <a:srgbClr val="888888"/>
                </a:solidFill>
                <a:latin typeface="Calibri"/>
                <a:ea typeface="Calibri"/>
                <a:cs typeface="Calibri"/>
                <a:sym typeface="Calibri"/>
              </a:rPr>
              <a:t>, </a:t>
            </a:r>
            <a:r>
              <a:rPr lang="en-US" sz="3200">
                <a:solidFill>
                  <a:srgbClr val="888888"/>
                </a:solidFill>
                <a:latin typeface="Calibri"/>
                <a:ea typeface="Calibri"/>
                <a:cs typeface="Calibri"/>
                <a:sym typeface="Calibri"/>
              </a:rPr>
              <a:t>Benjamin</a:t>
            </a:r>
            <a:r>
              <a:rPr lang="en-US" sz="3200" b="0" i="0" u="none" strike="noStrike" cap="none" baseline="0">
                <a:solidFill>
                  <a:srgbClr val="888888"/>
                </a:solidFill>
                <a:latin typeface="Calibri"/>
                <a:ea typeface="Calibri"/>
                <a:cs typeface="Calibri"/>
                <a:sym typeface="Calibri"/>
              </a:rPr>
              <a:t>, </a:t>
            </a:r>
            <a:r>
              <a:rPr lang="en-US" sz="3200">
                <a:solidFill>
                  <a:srgbClr val="888888"/>
                </a:solidFill>
                <a:latin typeface="Calibri"/>
                <a:ea typeface="Calibri"/>
                <a:cs typeface="Calibri"/>
                <a:sym typeface="Calibri"/>
              </a:rPr>
              <a:t>Komal</a:t>
            </a:r>
            <a:r>
              <a:rPr lang="en-US" sz="3200" b="0" i="0" u="none" strike="noStrike" cap="none" baseline="0">
                <a:solidFill>
                  <a:srgbClr val="888888"/>
                </a:solidFill>
                <a:latin typeface="Calibri"/>
                <a:ea typeface="Calibri"/>
                <a:cs typeface="Calibri"/>
                <a:sym typeface="Calibri"/>
              </a:rPr>
              <a:t>, </a:t>
            </a:r>
            <a:r>
              <a:rPr lang="en-US" sz="3200">
                <a:solidFill>
                  <a:srgbClr val="888888"/>
                </a:solidFill>
                <a:latin typeface="Calibri"/>
                <a:ea typeface="Calibri"/>
                <a:cs typeface="Calibri"/>
                <a:sym typeface="Calibri"/>
              </a:rPr>
              <a:t>Sreevathsan</a:t>
            </a:r>
          </a:p>
          <a:p>
            <a:pPr marL="0" marR="0" lvl="0" indent="0" algn="ctr" rtl="0">
              <a:spcBef>
                <a:spcPts val="640"/>
              </a:spcBef>
              <a:buClr>
                <a:srgbClr val="888888"/>
              </a:buClr>
              <a:buSzPct val="25000"/>
              <a:buFont typeface="Arial"/>
              <a:buNone/>
            </a:pPr>
            <a:r>
              <a:rPr lang="en-US" sz="3200" b="0" i="0" u="none" strike="noStrike" cap="none" baseline="0">
                <a:solidFill>
                  <a:srgbClr val="888888"/>
                </a:solidFill>
                <a:latin typeface="Calibri"/>
                <a:ea typeface="Calibri"/>
                <a:cs typeface="Calibri"/>
                <a:sym typeface="Calibri"/>
              </a:rPr>
              <a:t>Stony Brook University</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History/Background: Oil</a:t>
            </a:r>
          </a:p>
        </p:txBody>
      </p:sp>
      <p:sp>
        <p:nvSpPr>
          <p:cNvPr id="137" name="Shape 137"/>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SzPct val="214285"/>
              <a:buFont typeface="Calibri"/>
              <a:buNone/>
            </a:pPr>
            <a:r>
              <a:rPr lang="en-US">
                <a:solidFill>
                  <a:schemeClr val="dk1"/>
                </a:solidFill>
                <a:latin typeface="Calibri"/>
                <a:ea typeface="Calibri"/>
                <a:cs typeface="Calibri"/>
                <a:sym typeface="Calibri"/>
              </a:rPr>
              <a:t>Source: EIA</a:t>
            </a:r>
          </a:p>
          <a:p>
            <a:pPr marL="457200" lvl="0" indent="-228600" rtl="0">
              <a:spcBef>
                <a:spcPts val="0"/>
              </a:spcBef>
              <a:buSzPct val="100000"/>
              <a:buFont typeface="Calibri"/>
              <a:buNone/>
            </a:pPr>
            <a:r>
              <a:rPr lang="en-US" sz="3000">
                <a:solidFill>
                  <a:schemeClr val="dk1"/>
                </a:solidFill>
                <a:latin typeface="Calibri"/>
                <a:ea typeface="Calibri"/>
                <a:cs typeface="Calibri"/>
                <a:sym typeface="Calibri"/>
              </a:rPr>
              <a:t>    </a:t>
            </a:r>
          </a:p>
        </p:txBody>
      </p:sp>
      <p:pic>
        <p:nvPicPr>
          <p:cNvPr id="138" name="Shape 138"/>
          <p:cNvPicPr preferRelativeResize="0"/>
          <p:nvPr/>
        </p:nvPicPr>
        <p:blipFill>
          <a:blip r:embed="rId3">
            <a:alphaModFix/>
          </a:blip>
          <a:stretch>
            <a:fillRect/>
          </a:stretch>
        </p:blipFill>
        <p:spPr>
          <a:xfrm>
            <a:off x="1230762" y="1417650"/>
            <a:ext cx="6682475" cy="44549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History/Background: Oil</a:t>
            </a:r>
          </a:p>
        </p:txBody>
      </p:sp>
      <p:sp>
        <p:nvSpPr>
          <p:cNvPr id="144" name="Shape 144"/>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SzPct val="214285"/>
              <a:buFont typeface="Calibri"/>
              <a:buNone/>
            </a:pPr>
            <a:r>
              <a:rPr lang="en-US">
                <a:solidFill>
                  <a:schemeClr val="dk1"/>
                </a:solidFill>
                <a:latin typeface="Calibri"/>
                <a:ea typeface="Calibri"/>
                <a:cs typeface="Calibri"/>
                <a:sym typeface="Calibri"/>
              </a:rPr>
              <a:t>Source: EIA</a:t>
            </a:r>
          </a:p>
          <a:p>
            <a:pPr marL="457200" lvl="0" indent="-228600" rtl="0">
              <a:spcBef>
                <a:spcPts val="0"/>
              </a:spcBef>
              <a:buSzPct val="100000"/>
              <a:buFont typeface="Calibri"/>
              <a:buNone/>
            </a:pPr>
            <a:r>
              <a:rPr lang="en-US" sz="3000">
                <a:solidFill>
                  <a:schemeClr val="dk1"/>
                </a:solidFill>
                <a:latin typeface="Calibri"/>
                <a:ea typeface="Calibri"/>
                <a:cs typeface="Calibri"/>
                <a:sym typeface="Calibri"/>
              </a:rPr>
              <a:t>    </a:t>
            </a:r>
          </a:p>
        </p:txBody>
      </p:sp>
      <p:pic>
        <p:nvPicPr>
          <p:cNvPr id="145" name="Shape 145"/>
          <p:cNvPicPr preferRelativeResize="0"/>
          <p:nvPr/>
        </p:nvPicPr>
        <p:blipFill>
          <a:blip r:embed="rId3">
            <a:alphaModFix/>
          </a:blip>
          <a:stretch>
            <a:fillRect/>
          </a:stretch>
        </p:blipFill>
        <p:spPr>
          <a:xfrm>
            <a:off x="1047950" y="1515337"/>
            <a:ext cx="7048109" cy="46958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History/Background: Oil</a:t>
            </a:r>
          </a:p>
        </p:txBody>
      </p:sp>
      <p:sp>
        <p:nvSpPr>
          <p:cNvPr id="151" name="Shape 151"/>
          <p:cNvSpPr txBox="1">
            <a:spLocks noGrp="1"/>
          </p:cNvSpPr>
          <p:nvPr>
            <p:ph type="body" idx="1"/>
          </p:nvPr>
        </p:nvSpPr>
        <p:spPr>
          <a:xfrm>
            <a:off x="530625" y="1742425"/>
            <a:ext cx="8229600" cy="45261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3000">
                <a:solidFill>
                  <a:schemeClr val="dk1"/>
                </a:solidFill>
                <a:latin typeface="Calibri"/>
                <a:ea typeface="Calibri"/>
                <a:cs typeface="Calibri"/>
                <a:sym typeface="Calibri"/>
              </a:rPr>
              <a:t>Major factors affecting oil prices:</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US Dollar Index</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Stock Price</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Economic Growth - GDP</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Seasonality (weather)</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Geopolitics</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History/Background: Oil</a:t>
            </a:r>
          </a:p>
        </p:txBody>
      </p:sp>
      <p:sp>
        <p:nvSpPr>
          <p:cNvPr id="157" name="Shape 157"/>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SzPct val="100000"/>
              <a:buFont typeface="Calibri"/>
              <a:buNone/>
            </a:pPr>
            <a:r>
              <a:rPr lang="en-US" sz="3000">
                <a:solidFill>
                  <a:schemeClr val="dk1"/>
                </a:solidFill>
                <a:latin typeface="Calibri"/>
                <a:ea typeface="Calibri"/>
                <a:cs typeface="Calibri"/>
                <a:sym typeface="Calibri"/>
              </a:rPr>
              <a:t>    </a:t>
            </a:r>
          </a:p>
        </p:txBody>
      </p:sp>
      <p:pic>
        <p:nvPicPr>
          <p:cNvPr id="158" name="Shape 158"/>
          <p:cNvPicPr preferRelativeResize="0"/>
          <p:nvPr/>
        </p:nvPicPr>
        <p:blipFill>
          <a:blip r:embed="rId3">
            <a:alphaModFix/>
          </a:blip>
          <a:stretch>
            <a:fillRect/>
          </a:stretch>
        </p:blipFill>
        <p:spPr>
          <a:xfrm>
            <a:off x="104775" y="1417650"/>
            <a:ext cx="8934450" cy="47053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History/Background: Oil</a:t>
            </a:r>
          </a:p>
        </p:txBody>
      </p:sp>
      <p:sp>
        <p:nvSpPr>
          <p:cNvPr id="164" name="Shape 164"/>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SzPct val="100000"/>
              <a:buFont typeface="Calibri"/>
              <a:buNone/>
            </a:pPr>
            <a:r>
              <a:rPr lang="en-US" sz="3000">
                <a:solidFill>
                  <a:schemeClr val="dk1"/>
                </a:solidFill>
                <a:latin typeface="Calibri"/>
                <a:ea typeface="Calibri"/>
                <a:cs typeface="Calibri"/>
                <a:sym typeface="Calibri"/>
              </a:rPr>
              <a:t>    </a:t>
            </a:r>
          </a:p>
        </p:txBody>
      </p:sp>
      <p:pic>
        <p:nvPicPr>
          <p:cNvPr id="165" name="Shape 165"/>
          <p:cNvPicPr preferRelativeResize="0"/>
          <p:nvPr/>
        </p:nvPicPr>
        <p:blipFill>
          <a:blip r:embed="rId3">
            <a:alphaModFix/>
          </a:blip>
          <a:stretch>
            <a:fillRect/>
          </a:stretch>
        </p:blipFill>
        <p:spPr>
          <a:xfrm>
            <a:off x="100012" y="1417650"/>
            <a:ext cx="8943975" cy="47053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History/Background: Oil</a:t>
            </a:r>
          </a:p>
        </p:txBody>
      </p:sp>
      <p:sp>
        <p:nvSpPr>
          <p:cNvPr id="171" name="Shape 171"/>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SzPct val="100000"/>
              <a:buFont typeface="Calibri"/>
              <a:buNone/>
            </a:pPr>
            <a:r>
              <a:rPr lang="en-US" sz="3000">
                <a:solidFill>
                  <a:schemeClr val="dk1"/>
                </a:solidFill>
                <a:latin typeface="Calibri"/>
                <a:ea typeface="Calibri"/>
                <a:cs typeface="Calibri"/>
                <a:sym typeface="Calibri"/>
              </a:rPr>
              <a:t>    </a:t>
            </a:r>
          </a:p>
        </p:txBody>
      </p:sp>
      <p:pic>
        <p:nvPicPr>
          <p:cNvPr id="172" name="Shape 172"/>
          <p:cNvPicPr preferRelativeResize="0"/>
          <p:nvPr/>
        </p:nvPicPr>
        <p:blipFill>
          <a:blip r:embed="rId3">
            <a:alphaModFix/>
          </a:blip>
          <a:stretch>
            <a:fillRect/>
          </a:stretch>
        </p:blipFill>
        <p:spPr>
          <a:xfrm>
            <a:off x="95250" y="1510575"/>
            <a:ext cx="8953500" cy="47053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History/Background: Oil</a:t>
            </a:r>
          </a:p>
        </p:txBody>
      </p:sp>
      <p:sp>
        <p:nvSpPr>
          <p:cNvPr id="178" name="Shape 17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Font typeface="Calibri"/>
              <a:buNone/>
            </a:pPr>
            <a:endParaRPr sz="3000">
              <a:solidFill>
                <a:schemeClr val="dk1"/>
              </a:solidFill>
              <a:latin typeface="Calibri"/>
              <a:ea typeface="Calibri"/>
              <a:cs typeface="Calibri"/>
              <a:sym typeface="Calibri"/>
            </a:endParaRPr>
          </a:p>
          <a:p>
            <a:pPr marL="457200" lvl="0" indent="-228600" rtl="0">
              <a:spcBef>
                <a:spcPts val="0"/>
              </a:spcBef>
              <a:buSzPct val="214285"/>
              <a:buFont typeface="Calibri"/>
              <a:buNone/>
            </a:pPr>
            <a:r>
              <a:rPr lang="en-US">
                <a:solidFill>
                  <a:schemeClr val="dk1"/>
                </a:solidFill>
                <a:latin typeface="Calibri"/>
                <a:ea typeface="Calibri"/>
                <a:cs typeface="Calibri"/>
                <a:sym typeface="Calibri"/>
              </a:rPr>
              <a:t>Source: EIA</a:t>
            </a:r>
          </a:p>
          <a:p>
            <a:pPr marL="457200" lvl="0" indent="-228600" rtl="0">
              <a:spcBef>
                <a:spcPts val="0"/>
              </a:spcBef>
              <a:buSzPct val="100000"/>
              <a:buFont typeface="Calibri"/>
              <a:buNone/>
            </a:pPr>
            <a:r>
              <a:rPr lang="en-US" sz="3000">
                <a:solidFill>
                  <a:schemeClr val="dk1"/>
                </a:solidFill>
                <a:latin typeface="Calibri"/>
                <a:ea typeface="Calibri"/>
                <a:cs typeface="Calibri"/>
                <a:sym typeface="Calibri"/>
              </a:rPr>
              <a:t>    </a:t>
            </a:r>
          </a:p>
        </p:txBody>
      </p:sp>
      <p:pic>
        <p:nvPicPr>
          <p:cNvPr id="179" name="Shape 179"/>
          <p:cNvPicPr preferRelativeResize="0"/>
          <p:nvPr/>
        </p:nvPicPr>
        <p:blipFill>
          <a:blip r:embed="rId3">
            <a:alphaModFix/>
          </a:blip>
          <a:stretch>
            <a:fillRect/>
          </a:stretch>
        </p:blipFill>
        <p:spPr>
          <a:xfrm>
            <a:off x="555500" y="1600200"/>
            <a:ext cx="8032983" cy="45260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Literature Review</a:t>
            </a:r>
          </a:p>
        </p:txBody>
      </p:sp>
      <p:sp>
        <p:nvSpPr>
          <p:cNvPr id="185" name="Shape 185"/>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SzPct val="100000"/>
              <a:buFont typeface="Arial"/>
              <a:buNone/>
            </a:pPr>
            <a:r>
              <a:rPr lang="en-US" sz="3200">
                <a:solidFill>
                  <a:schemeClr val="dk1"/>
                </a:solidFill>
                <a:latin typeface="Calibri"/>
                <a:ea typeface="Calibri"/>
                <a:cs typeface="Calibri"/>
                <a:sym typeface="Calibri"/>
              </a:rPr>
              <a:t>Methodologies to predict oil prices:</a:t>
            </a:r>
          </a:p>
          <a:p>
            <a:pPr marL="342900" marR="0" lvl="0" indent="-139700" algn="l" rtl="0">
              <a:spcBef>
                <a:spcPts val="0"/>
              </a:spcBef>
              <a:buClr>
                <a:schemeClr val="dk1"/>
              </a:buClr>
              <a:buSzPct val="100000"/>
              <a:buFont typeface="Arial"/>
              <a:buNone/>
            </a:pPr>
            <a:r>
              <a:rPr lang="en-US" sz="3200" b="1">
                <a:solidFill>
                  <a:schemeClr val="dk1"/>
                </a:solidFill>
                <a:latin typeface="Calibri"/>
                <a:ea typeface="Calibri"/>
                <a:cs typeface="Calibri"/>
                <a:sym typeface="Calibri"/>
              </a:rPr>
              <a:t>Quantitative Methods</a:t>
            </a:r>
          </a:p>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Data Driven - based on historical oil price data</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Linear Time Series</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Nonlinear Time Series</a:t>
            </a:r>
          </a:p>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Structural</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Supply-Demand Models</a:t>
            </a: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Literature Review</a:t>
            </a:r>
          </a:p>
        </p:txBody>
      </p:sp>
      <p:sp>
        <p:nvSpPr>
          <p:cNvPr id="191" name="Shape 191"/>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106666"/>
              <a:buFont typeface="Arial"/>
              <a:buNone/>
            </a:pPr>
            <a:r>
              <a:rPr lang="en-US" sz="3000" b="1"/>
              <a:t>Linear time series </a:t>
            </a:r>
          </a:p>
          <a:p>
            <a:pPr marL="342900" marR="0" lvl="0" indent="-139700" algn="l" rtl="0">
              <a:lnSpc>
                <a:spcPct val="100000"/>
              </a:lnSpc>
              <a:spcBef>
                <a:spcPts val="0"/>
              </a:spcBef>
              <a:spcAft>
                <a:spcPts val="0"/>
              </a:spcAft>
              <a:buClr>
                <a:schemeClr val="dk1"/>
              </a:buClr>
              <a:buFont typeface="Arial"/>
              <a:buNone/>
            </a:pPr>
            <a:endParaRPr sz="2400"/>
          </a:p>
          <a:p>
            <a:pPr marL="0" lvl="0" indent="0" algn="ctr" rtl="0">
              <a:lnSpc>
                <a:spcPct val="100000"/>
              </a:lnSpc>
              <a:spcBef>
                <a:spcPts val="0"/>
              </a:spcBef>
              <a:spcAft>
                <a:spcPts val="500"/>
              </a:spcAft>
              <a:buClr>
                <a:schemeClr val="dk1"/>
              </a:buClr>
              <a:buSzPct val="61111"/>
              <a:buFont typeface="Arial"/>
              <a:buNone/>
            </a:pPr>
            <a:r>
              <a:rPr lang="en-US" sz="1800"/>
              <a:t>[1] Morana, Claudio. "</a:t>
            </a:r>
            <a:r>
              <a:rPr lang="en-US" sz="1800" i="1"/>
              <a:t>A semiparametric approach to short-term oil price forecasting</a:t>
            </a:r>
            <a:r>
              <a:rPr lang="en-US" sz="1800"/>
              <a:t>." </a:t>
            </a:r>
            <a:r>
              <a:rPr lang="en-US" sz="1800" i="1"/>
              <a:t>Energy Economics</a:t>
            </a:r>
            <a:r>
              <a:rPr lang="en-US" sz="1800"/>
              <a:t> 23.3 (2001): 325-338.</a:t>
            </a:r>
          </a:p>
          <a:p>
            <a:pPr marL="0" lvl="0" indent="0" algn="ctr" rtl="0">
              <a:lnSpc>
                <a:spcPct val="100000"/>
              </a:lnSpc>
              <a:spcBef>
                <a:spcPts val="0"/>
              </a:spcBef>
              <a:spcAft>
                <a:spcPts val="500"/>
              </a:spcAft>
              <a:buClr>
                <a:schemeClr val="dk1"/>
              </a:buClr>
              <a:buFont typeface="Arial"/>
              <a:buNone/>
            </a:pPr>
            <a:endParaRPr sz="1800"/>
          </a:p>
          <a:p>
            <a:pPr marL="457200" lvl="0" indent="-342900" rtl="0">
              <a:spcBef>
                <a:spcPts val="0"/>
              </a:spcBef>
              <a:buClr>
                <a:schemeClr val="dk1"/>
              </a:buClr>
              <a:buSzPct val="100000"/>
              <a:buFont typeface="Arial"/>
              <a:buChar char="•"/>
            </a:pPr>
            <a:r>
              <a:rPr lang="en-US" sz="1800" b="1"/>
              <a:t>ARMA</a:t>
            </a:r>
            <a:r>
              <a:rPr lang="en-US" sz="1800"/>
              <a:t> (Autoregressive moving average model)</a:t>
            </a:r>
          </a:p>
          <a:p>
            <a:pPr marL="0" indent="0" rtl="0">
              <a:spcBef>
                <a:spcPts val="0"/>
              </a:spcBef>
              <a:buNone/>
            </a:pPr>
            <a:endParaRPr sz="1800"/>
          </a:p>
          <a:p>
            <a:pPr marL="0" lvl="0" indent="0" rtl="0">
              <a:spcBef>
                <a:spcPts val="0"/>
              </a:spcBef>
              <a:buNone/>
            </a:pPr>
            <a:endParaRPr sz="1800"/>
          </a:p>
          <a:p>
            <a:pPr marL="0" indent="0" rtl="0">
              <a:spcBef>
                <a:spcPts val="0"/>
              </a:spcBef>
              <a:buNone/>
            </a:pPr>
            <a:endParaRPr sz="1800"/>
          </a:p>
          <a:p>
            <a:pPr marL="457200" lvl="0" indent="-342900" rtl="0">
              <a:spcBef>
                <a:spcPts val="0"/>
              </a:spcBef>
              <a:buClr>
                <a:schemeClr val="dk1"/>
              </a:buClr>
              <a:buSzPct val="100000"/>
              <a:buFont typeface="Arial"/>
              <a:buChar char="•"/>
            </a:pPr>
            <a:r>
              <a:rPr lang="en-US" sz="1800">
                <a:solidFill>
                  <a:schemeClr val="dk1"/>
                </a:solidFill>
              </a:rPr>
              <a:t>Their approach works best for short term price prediction.</a:t>
            </a:r>
          </a:p>
          <a:p>
            <a:pPr marL="457200" lvl="0" indent="-342900" rtl="0">
              <a:spcBef>
                <a:spcPts val="0"/>
              </a:spcBef>
              <a:buClr>
                <a:schemeClr val="dk1"/>
              </a:buClr>
              <a:buSzPct val="100000"/>
              <a:buFont typeface="Arial"/>
              <a:buChar char="•"/>
            </a:pPr>
            <a:r>
              <a:rPr lang="en-US" sz="1800">
                <a:solidFill>
                  <a:schemeClr val="dk1"/>
                </a:solidFill>
              </a:rPr>
              <a:t>Models oil prices based on the uncertainty of the market.</a:t>
            </a:r>
          </a:p>
          <a:p>
            <a:pPr marL="457200" lvl="0" indent="-342900" rtl="0">
              <a:spcBef>
                <a:spcPts val="0"/>
              </a:spcBef>
              <a:buClr>
                <a:srgbClr val="000000"/>
              </a:buClr>
              <a:buSzPct val="100000"/>
              <a:buFont typeface="Arial"/>
              <a:buChar char="•"/>
            </a:pPr>
            <a:r>
              <a:rPr lang="en-US" sz="1800" b="1"/>
              <a:t>ARCH</a:t>
            </a:r>
            <a:r>
              <a:rPr lang="en-US" sz="1800"/>
              <a:t> (Autoregressive conditional heteroskedasticity)</a:t>
            </a:r>
          </a:p>
          <a:p>
            <a:pPr marL="457200" lvl="0" indent="-342900" rtl="0">
              <a:spcBef>
                <a:spcPts val="0"/>
              </a:spcBef>
              <a:buClr>
                <a:srgbClr val="000000"/>
              </a:buClr>
              <a:buSzPct val="100000"/>
              <a:buFont typeface="Arial"/>
              <a:buChar char="•"/>
            </a:pPr>
            <a:r>
              <a:rPr lang="en-US" sz="1800" b="1"/>
              <a:t>GARCH </a:t>
            </a:r>
            <a:r>
              <a:rPr lang="en-US" sz="1800"/>
              <a:t>(Generalized autoregressive conditional heteroskedasticity)</a:t>
            </a:r>
          </a:p>
        </p:txBody>
      </p:sp>
      <p:pic>
        <p:nvPicPr>
          <p:cNvPr id="192" name="Shape 192"/>
          <p:cNvPicPr preferRelativeResize="0"/>
          <p:nvPr/>
        </p:nvPicPr>
        <p:blipFill>
          <a:blip r:embed="rId3">
            <a:alphaModFix/>
          </a:blip>
          <a:stretch>
            <a:fillRect/>
          </a:stretch>
        </p:blipFill>
        <p:spPr>
          <a:xfrm>
            <a:off x="1482625" y="3743975"/>
            <a:ext cx="4464775" cy="7196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Literature Review</a:t>
            </a:r>
          </a:p>
        </p:txBody>
      </p:sp>
      <p:sp>
        <p:nvSpPr>
          <p:cNvPr id="198" name="Shape 19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lnSpc>
                <a:spcPct val="100000"/>
              </a:lnSpc>
              <a:spcBef>
                <a:spcPts val="0"/>
              </a:spcBef>
              <a:spcAft>
                <a:spcPts val="0"/>
              </a:spcAft>
              <a:buClr>
                <a:schemeClr val="dk1"/>
              </a:buClr>
              <a:buSzPct val="106666"/>
              <a:buFont typeface="Arial"/>
              <a:buNone/>
            </a:pPr>
            <a:r>
              <a:rPr lang="en-US" sz="3000" b="1">
                <a:solidFill>
                  <a:schemeClr val="dk1"/>
                </a:solidFill>
              </a:rPr>
              <a:t>Nonlinear time series: EMD</a:t>
            </a:r>
          </a:p>
          <a:p>
            <a:pPr marL="342900" marR="0" lvl="0" indent="-139700" algn="l" rtl="0">
              <a:lnSpc>
                <a:spcPct val="100000"/>
              </a:lnSpc>
              <a:spcBef>
                <a:spcPts val="0"/>
              </a:spcBef>
              <a:spcAft>
                <a:spcPts val="0"/>
              </a:spcAft>
              <a:buClr>
                <a:schemeClr val="dk1"/>
              </a:buClr>
              <a:buFont typeface="Arial"/>
              <a:buNone/>
            </a:pPr>
            <a:endParaRPr sz="2400">
              <a:solidFill>
                <a:schemeClr val="dk1"/>
              </a:solidFill>
            </a:endParaRPr>
          </a:p>
          <a:p>
            <a:pPr marL="342900" marR="0" lvl="0" indent="-139700" algn="ctr" rtl="0">
              <a:lnSpc>
                <a:spcPct val="100000"/>
              </a:lnSpc>
              <a:spcBef>
                <a:spcPts val="0"/>
              </a:spcBef>
              <a:spcAft>
                <a:spcPts val="0"/>
              </a:spcAft>
              <a:buClr>
                <a:schemeClr val="dk1"/>
              </a:buClr>
              <a:buSzPct val="177777"/>
              <a:buFont typeface="Arial"/>
              <a:buNone/>
            </a:pPr>
            <a:r>
              <a:rPr lang="en-US" sz="1800">
                <a:solidFill>
                  <a:srgbClr val="222222"/>
                </a:solidFill>
              </a:rPr>
              <a:t>[2] Yu, Lean, Shouyang Wang, and Kin Keung Lai. "</a:t>
            </a:r>
            <a:r>
              <a:rPr lang="en-US" sz="1800" i="1">
                <a:solidFill>
                  <a:srgbClr val="222222"/>
                </a:solidFill>
              </a:rPr>
              <a:t>Forecasting crude oil price with an </a:t>
            </a:r>
            <a:r>
              <a:rPr lang="en-US" sz="1800" b="1" i="1">
                <a:solidFill>
                  <a:srgbClr val="222222"/>
                </a:solidFill>
              </a:rPr>
              <a:t>EMD</a:t>
            </a:r>
            <a:r>
              <a:rPr lang="en-US" sz="1800" i="1">
                <a:solidFill>
                  <a:srgbClr val="222222"/>
                </a:solidFill>
              </a:rPr>
              <a:t>-based </a:t>
            </a:r>
            <a:r>
              <a:rPr lang="en-US" sz="1800" b="1" i="1">
                <a:solidFill>
                  <a:srgbClr val="222222"/>
                </a:solidFill>
              </a:rPr>
              <a:t>neural network </a:t>
            </a:r>
            <a:r>
              <a:rPr lang="en-US" sz="1800" i="1">
                <a:solidFill>
                  <a:srgbClr val="222222"/>
                </a:solidFill>
              </a:rPr>
              <a:t>ensemble learning paradigm.</a:t>
            </a:r>
            <a:r>
              <a:rPr lang="en-US" sz="1800">
                <a:solidFill>
                  <a:srgbClr val="222222"/>
                </a:solidFill>
              </a:rPr>
              <a:t>" </a:t>
            </a:r>
            <a:r>
              <a:rPr lang="en-US" sz="1800" i="1">
                <a:solidFill>
                  <a:srgbClr val="222222"/>
                </a:solidFill>
              </a:rPr>
              <a:t>Energy Economics </a:t>
            </a:r>
            <a:r>
              <a:rPr lang="en-US" sz="1800">
                <a:solidFill>
                  <a:srgbClr val="222222"/>
                </a:solidFill>
              </a:rPr>
              <a:t>30.5 (2008): 2623-2635.</a:t>
            </a:r>
          </a:p>
          <a:p>
            <a:pPr marL="342900" marR="0" lvl="0" indent="-139700" algn="ctr" rtl="0">
              <a:lnSpc>
                <a:spcPct val="100000"/>
              </a:lnSpc>
              <a:spcBef>
                <a:spcPts val="0"/>
              </a:spcBef>
              <a:spcAft>
                <a:spcPts val="0"/>
              </a:spcAft>
              <a:buClr>
                <a:schemeClr val="dk1"/>
              </a:buClr>
              <a:buFont typeface="Arial"/>
              <a:buNone/>
            </a:pPr>
            <a:endParaRPr sz="1800">
              <a:solidFill>
                <a:srgbClr val="222222"/>
              </a:solidFill>
            </a:endParaRPr>
          </a:p>
          <a:p>
            <a:pPr marL="0" marR="0" lvl="0" indent="0" algn="l" rtl="0">
              <a:lnSpc>
                <a:spcPct val="100000"/>
              </a:lnSpc>
              <a:spcBef>
                <a:spcPts val="0"/>
              </a:spcBef>
              <a:spcAft>
                <a:spcPts val="0"/>
              </a:spcAft>
              <a:buNone/>
            </a:pPr>
            <a:endParaRPr sz="1800">
              <a:solidFill>
                <a:schemeClr val="dk1"/>
              </a:solidFill>
            </a:endParaRPr>
          </a:p>
          <a:p>
            <a:pPr marL="457200" marR="0" lvl="0" indent="-342900" algn="l" rtl="0">
              <a:lnSpc>
                <a:spcPct val="100000"/>
              </a:lnSpc>
              <a:spcBef>
                <a:spcPts val="0"/>
              </a:spcBef>
              <a:spcAft>
                <a:spcPts val="0"/>
              </a:spcAft>
              <a:buClr>
                <a:schemeClr val="dk1"/>
              </a:buClr>
              <a:buSzPct val="100000"/>
              <a:buFont typeface="Arial"/>
              <a:buChar char="•"/>
            </a:pPr>
            <a:r>
              <a:rPr lang="en-US" sz="1800">
                <a:solidFill>
                  <a:schemeClr val="dk1"/>
                </a:solidFill>
              </a:rPr>
              <a:t>They assume that data has co-existing modes of oscillation simultaneously. </a:t>
            </a:r>
          </a:p>
          <a:p>
            <a:pPr marL="457200" marR="0" lvl="0" indent="-342900" algn="l" rtl="0">
              <a:lnSpc>
                <a:spcPct val="100000"/>
              </a:lnSpc>
              <a:spcBef>
                <a:spcPts val="0"/>
              </a:spcBef>
              <a:spcAft>
                <a:spcPts val="0"/>
              </a:spcAft>
              <a:buClr>
                <a:schemeClr val="dk1"/>
              </a:buClr>
              <a:buSzPct val="100000"/>
              <a:buFont typeface="Arial"/>
              <a:buChar char="•"/>
            </a:pPr>
            <a:r>
              <a:rPr lang="en-US" sz="1800">
                <a:solidFill>
                  <a:schemeClr val="dk1"/>
                </a:solidFill>
              </a:rPr>
              <a:t>The time series is decomposed into several independent oscillatory functions from high to low frequency. </a:t>
            </a:r>
          </a:p>
          <a:p>
            <a:pPr marL="457200" marR="0" lvl="0" indent="-342900" algn="l" rtl="0">
              <a:lnSpc>
                <a:spcPct val="100000"/>
              </a:lnSpc>
              <a:spcBef>
                <a:spcPts val="0"/>
              </a:spcBef>
              <a:spcAft>
                <a:spcPts val="0"/>
              </a:spcAft>
              <a:buClr>
                <a:schemeClr val="dk1"/>
              </a:buClr>
              <a:buSzPct val="100000"/>
              <a:buFont typeface="Arial"/>
              <a:buChar char="•"/>
            </a:pPr>
            <a:r>
              <a:rPr lang="en-US" sz="1800">
                <a:solidFill>
                  <a:schemeClr val="dk1"/>
                </a:solidFill>
              </a:rPr>
              <a:t>A three layer feed forward neural network model is used to model each of theses functions</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Outline</a:t>
            </a:r>
          </a:p>
        </p:txBody>
      </p:sp>
      <p:sp>
        <p:nvSpPr>
          <p:cNvPr id="87" name="Shape 87"/>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Arial"/>
              <a:buChar char="•"/>
            </a:pPr>
            <a:r>
              <a:rPr lang="en-US" sz="3200" b="0" i="0" u="none" strike="noStrike" cap="none" baseline="0">
                <a:solidFill>
                  <a:schemeClr val="dk1"/>
                </a:solidFill>
                <a:latin typeface="Calibri"/>
                <a:ea typeface="Calibri"/>
                <a:cs typeface="Calibri"/>
                <a:sym typeface="Calibri"/>
              </a:rPr>
              <a:t>Challenge</a:t>
            </a:r>
          </a:p>
          <a:p>
            <a:pPr marL="342900" marR="0" lvl="0" indent="-342900" algn="l" rtl="0">
              <a:spcBef>
                <a:spcPts val="640"/>
              </a:spcBef>
              <a:buClr>
                <a:schemeClr val="dk1"/>
              </a:buClr>
              <a:buSzPct val="100000"/>
              <a:buFont typeface="Arial"/>
              <a:buChar char="•"/>
            </a:pPr>
            <a:r>
              <a:rPr lang="en-US" sz="3200" b="0" i="0" u="none" strike="noStrike" cap="none" baseline="0">
                <a:solidFill>
                  <a:schemeClr val="dk1"/>
                </a:solidFill>
                <a:latin typeface="Calibri"/>
                <a:ea typeface="Calibri"/>
                <a:cs typeface="Calibri"/>
                <a:sym typeface="Calibri"/>
              </a:rPr>
              <a:t>History/Background</a:t>
            </a:r>
          </a:p>
          <a:p>
            <a:pPr marL="342900" marR="0" lvl="0" indent="-342900" algn="l" rtl="0">
              <a:spcBef>
                <a:spcPts val="640"/>
              </a:spcBef>
              <a:buClr>
                <a:schemeClr val="dk1"/>
              </a:buClr>
              <a:buSzPct val="100000"/>
              <a:buFont typeface="Arial"/>
              <a:buChar char="•"/>
            </a:pPr>
            <a:r>
              <a:rPr lang="en-US" sz="3200" b="0" i="0" u="none" strike="noStrike" cap="none" baseline="0">
                <a:solidFill>
                  <a:schemeClr val="dk1"/>
                </a:solidFill>
                <a:latin typeface="Calibri"/>
                <a:ea typeface="Calibri"/>
                <a:cs typeface="Calibri"/>
                <a:sym typeface="Calibri"/>
              </a:rPr>
              <a:t>Data sets</a:t>
            </a:r>
          </a:p>
          <a:p>
            <a:pPr marL="342900" marR="0" lvl="0" indent="-342900" algn="l" rtl="0">
              <a:spcBef>
                <a:spcPts val="640"/>
              </a:spcBef>
              <a:buClr>
                <a:schemeClr val="dk1"/>
              </a:buClr>
              <a:buSzPct val="100000"/>
              <a:buFont typeface="Arial"/>
              <a:buChar char="•"/>
            </a:pPr>
            <a:r>
              <a:rPr lang="en-US" sz="3200" b="0" i="0" u="none" strike="noStrike" cap="none" baseline="0">
                <a:solidFill>
                  <a:schemeClr val="dk1"/>
                </a:solidFill>
                <a:latin typeface="Calibri"/>
                <a:ea typeface="Calibri"/>
                <a:cs typeface="Calibri"/>
                <a:sym typeface="Calibri"/>
              </a:rPr>
              <a:t>Images/Video</a:t>
            </a:r>
          </a:p>
          <a:p>
            <a:pPr marL="342900" marR="0" lvl="0" indent="-342900" algn="l" rtl="0">
              <a:spcBef>
                <a:spcPts val="640"/>
              </a:spcBef>
              <a:buClr>
                <a:schemeClr val="dk1"/>
              </a:buClr>
              <a:buSzPct val="100000"/>
              <a:buFont typeface="Arial"/>
              <a:buChar char="•"/>
            </a:pPr>
            <a:r>
              <a:rPr lang="en-US" sz="3200" b="0" i="0" u="none" strike="noStrike" cap="none" baseline="0">
                <a:solidFill>
                  <a:schemeClr val="dk1"/>
                </a:solidFill>
                <a:latin typeface="Calibri"/>
                <a:ea typeface="Calibri"/>
                <a:cs typeface="Calibri"/>
                <a:sym typeface="Calibri"/>
              </a:rPr>
              <a:t>Baseline Model</a:t>
            </a:r>
          </a:p>
          <a:p>
            <a:pPr marL="342900" marR="0" lvl="0" indent="-342900" algn="l" rtl="0">
              <a:spcBef>
                <a:spcPts val="640"/>
              </a:spcBef>
              <a:buClr>
                <a:schemeClr val="dk1"/>
              </a:buClr>
              <a:buSzPct val="100000"/>
              <a:buFont typeface="Arial"/>
              <a:buChar char="•"/>
            </a:pPr>
            <a:r>
              <a:rPr lang="en-US" sz="3200" b="0" i="0" u="none" strike="noStrike" cap="none" baseline="0">
                <a:solidFill>
                  <a:schemeClr val="dk1"/>
                </a:solidFill>
                <a:latin typeface="Calibri"/>
                <a:ea typeface="Calibri"/>
                <a:cs typeface="Calibri"/>
                <a:sym typeface="Calibri"/>
              </a:rPr>
              <a:t>Initial Prediction</a:t>
            </a:r>
          </a:p>
          <a:p>
            <a:pPr marL="342900" marR="0" lvl="0" indent="-342900" algn="l" rtl="0">
              <a:spcBef>
                <a:spcPts val="640"/>
              </a:spcBef>
              <a:buClr>
                <a:schemeClr val="dk1"/>
              </a:buClr>
              <a:buSzPct val="100000"/>
              <a:buFont typeface="Arial"/>
              <a:buChar char="•"/>
            </a:pPr>
            <a:r>
              <a:rPr lang="en-US" sz="3200" b="0" i="0" u="none" strike="noStrike" cap="none" baseline="0">
                <a:solidFill>
                  <a:schemeClr val="dk1"/>
                </a:solidFill>
                <a:latin typeface="Calibri"/>
                <a:ea typeface="Calibri"/>
                <a:cs typeface="Calibri"/>
                <a:sym typeface="Calibri"/>
              </a:rPr>
              <a:t>Next Steps</a:t>
            </a: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457200" y="385237"/>
            <a:ext cx="8229600" cy="11430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r>
              <a:rPr lang="en-US" sz="4400">
                <a:solidFill>
                  <a:schemeClr val="dk1"/>
                </a:solidFill>
                <a:latin typeface="Calibri"/>
                <a:ea typeface="Calibri"/>
                <a:cs typeface="Calibri"/>
                <a:sym typeface="Calibri"/>
              </a:rPr>
              <a:t>Literature Review</a:t>
            </a:r>
          </a:p>
          <a:p>
            <a:pPr>
              <a:spcBef>
                <a:spcPts val="0"/>
              </a:spcBef>
              <a:buNone/>
            </a:pPr>
            <a:endParaRPr/>
          </a:p>
        </p:txBody>
      </p:sp>
      <p:sp>
        <p:nvSpPr>
          <p:cNvPr id="204" name="Shape 204"/>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205" name="Shape 205"/>
          <p:cNvPicPr preferRelativeResize="0"/>
          <p:nvPr/>
        </p:nvPicPr>
        <p:blipFill>
          <a:blip r:embed="rId3">
            <a:alphaModFix/>
          </a:blip>
          <a:stretch>
            <a:fillRect/>
          </a:stretch>
        </p:blipFill>
        <p:spPr>
          <a:xfrm>
            <a:off x="1227100" y="1347175"/>
            <a:ext cx="6689800" cy="50321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385237"/>
            <a:ext cx="8229600" cy="11430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r>
              <a:rPr lang="en-US" sz="4400">
                <a:solidFill>
                  <a:schemeClr val="dk1"/>
                </a:solidFill>
                <a:latin typeface="Calibri"/>
                <a:ea typeface="Calibri"/>
                <a:cs typeface="Calibri"/>
                <a:sym typeface="Calibri"/>
              </a:rPr>
              <a:t>Literature Review</a:t>
            </a:r>
          </a:p>
          <a:p>
            <a:pPr lvl="0" rtl="0">
              <a:spcBef>
                <a:spcPts val="0"/>
              </a:spcBef>
              <a:buNone/>
            </a:pPr>
            <a:endParaRPr/>
          </a:p>
        </p:txBody>
      </p:sp>
      <p:sp>
        <p:nvSpPr>
          <p:cNvPr id="211" name="Shape 211"/>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rtl="0">
              <a:spcBef>
                <a:spcPts val="0"/>
              </a:spcBef>
              <a:buNone/>
            </a:pPr>
            <a:endParaRPr/>
          </a:p>
        </p:txBody>
      </p:sp>
      <p:pic>
        <p:nvPicPr>
          <p:cNvPr id="212" name="Shape 212"/>
          <p:cNvPicPr preferRelativeResize="0"/>
          <p:nvPr/>
        </p:nvPicPr>
        <p:blipFill>
          <a:blip r:embed="rId3">
            <a:alphaModFix/>
          </a:blip>
          <a:stretch>
            <a:fillRect/>
          </a:stretch>
        </p:blipFill>
        <p:spPr>
          <a:xfrm>
            <a:off x="1519237" y="1648687"/>
            <a:ext cx="6105525" cy="44291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Literature Review</a:t>
            </a:r>
          </a:p>
        </p:txBody>
      </p:sp>
      <p:sp>
        <p:nvSpPr>
          <p:cNvPr id="218" name="Shape 218"/>
          <p:cNvSpPr txBox="1">
            <a:spLocks noGrp="1"/>
          </p:cNvSpPr>
          <p:nvPr>
            <p:ph type="body" idx="1"/>
          </p:nvPr>
        </p:nvSpPr>
        <p:spPr>
          <a:xfrm>
            <a:off x="457200" y="1600200"/>
            <a:ext cx="8229600" cy="5015700"/>
          </a:xfrm>
          <a:prstGeom prst="rect">
            <a:avLst/>
          </a:prstGeom>
          <a:noFill/>
          <a:ln>
            <a:noFill/>
          </a:ln>
        </p:spPr>
        <p:txBody>
          <a:bodyPr lIns="91425" tIns="45700" rIns="91425" bIns="45700" anchor="t" anchorCtr="0">
            <a:noAutofit/>
          </a:bodyPr>
          <a:lstStyle/>
          <a:p>
            <a:pPr marL="342900" marR="0" lvl="0" indent="-139700" algn="l" rtl="0">
              <a:lnSpc>
                <a:spcPct val="100000"/>
              </a:lnSpc>
              <a:spcBef>
                <a:spcPts val="0"/>
              </a:spcBef>
              <a:spcAft>
                <a:spcPts val="0"/>
              </a:spcAft>
              <a:buClr>
                <a:schemeClr val="dk1"/>
              </a:buClr>
              <a:buSzPct val="100000"/>
              <a:buFont typeface="Arial"/>
              <a:buNone/>
            </a:pPr>
            <a:r>
              <a:rPr lang="en-US" sz="3200" b="1">
                <a:solidFill>
                  <a:schemeClr val="dk1"/>
                </a:solidFill>
                <a:latin typeface="Calibri"/>
                <a:ea typeface="Calibri"/>
                <a:cs typeface="Calibri"/>
                <a:sym typeface="Calibri"/>
              </a:rPr>
              <a:t>Nonlinear time series: SVM</a:t>
            </a:r>
          </a:p>
          <a:p>
            <a:pPr marL="0" marR="0" indent="0" algn="ctr" rtl="0">
              <a:lnSpc>
                <a:spcPct val="100000"/>
              </a:lnSpc>
              <a:spcBef>
                <a:spcPts val="0"/>
              </a:spcBef>
              <a:spcAft>
                <a:spcPts val="0"/>
              </a:spcAft>
              <a:buNone/>
            </a:pPr>
            <a:endParaRPr sz="1800">
              <a:solidFill>
                <a:srgbClr val="222222"/>
              </a:solidFill>
            </a:endParaRPr>
          </a:p>
          <a:p>
            <a:pPr marL="0" marR="0" indent="0" algn="ctr" rtl="0">
              <a:lnSpc>
                <a:spcPct val="100000"/>
              </a:lnSpc>
              <a:spcBef>
                <a:spcPts val="0"/>
              </a:spcBef>
              <a:spcAft>
                <a:spcPts val="0"/>
              </a:spcAft>
              <a:buNone/>
            </a:pPr>
            <a:r>
              <a:rPr lang="en-US" sz="1800">
                <a:solidFill>
                  <a:srgbClr val="222222"/>
                </a:solidFill>
              </a:rPr>
              <a:t>[3] Xie, Wen, et al. "</a:t>
            </a:r>
            <a:r>
              <a:rPr lang="en-US" sz="1800" i="1">
                <a:solidFill>
                  <a:srgbClr val="222222"/>
                </a:solidFill>
              </a:rPr>
              <a:t>A new method for crude oil price forecasting based on </a:t>
            </a:r>
            <a:r>
              <a:rPr lang="en-US" sz="1800" b="1" i="1">
                <a:solidFill>
                  <a:srgbClr val="222222"/>
                </a:solidFill>
              </a:rPr>
              <a:t>support vector machines</a:t>
            </a:r>
            <a:r>
              <a:rPr lang="en-US" sz="1800" i="1">
                <a:solidFill>
                  <a:srgbClr val="222222"/>
                </a:solidFill>
              </a:rPr>
              <a:t>.</a:t>
            </a:r>
            <a:r>
              <a:rPr lang="en-US" sz="1800">
                <a:solidFill>
                  <a:srgbClr val="222222"/>
                </a:solidFill>
              </a:rPr>
              <a:t>" </a:t>
            </a:r>
            <a:r>
              <a:rPr lang="en-US" sz="1800" i="1">
                <a:solidFill>
                  <a:srgbClr val="222222"/>
                </a:solidFill>
              </a:rPr>
              <a:t>Computational Science–ICCS 2006</a:t>
            </a:r>
            <a:r>
              <a:rPr lang="en-US" sz="1800">
                <a:solidFill>
                  <a:srgbClr val="222222"/>
                </a:solidFill>
              </a:rPr>
              <a:t>. Springer Berlin Heidelberg, 2006. 444-451.</a:t>
            </a:r>
          </a:p>
          <a:p>
            <a:pPr marL="0" marR="0" lvl="0" indent="0" algn="ctr" rtl="0">
              <a:lnSpc>
                <a:spcPct val="100000"/>
              </a:lnSpc>
              <a:spcBef>
                <a:spcPts val="0"/>
              </a:spcBef>
              <a:spcAft>
                <a:spcPts val="0"/>
              </a:spcAft>
              <a:buNone/>
            </a:pPr>
            <a:endParaRPr sz="1800">
              <a:solidFill>
                <a:srgbClr val="222222"/>
              </a:solidFill>
            </a:endParaRPr>
          </a:p>
          <a:p>
            <a:pPr marL="457200" marR="0" lvl="0" indent="-342900" algn="l" rtl="0">
              <a:lnSpc>
                <a:spcPct val="100000"/>
              </a:lnSpc>
              <a:spcBef>
                <a:spcPts val="0"/>
              </a:spcBef>
              <a:spcAft>
                <a:spcPts val="0"/>
              </a:spcAft>
              <a:buClr>
                <a:schemeClr val="dk1"/>
              </a:buClr>
              <a:buSzPct val="100000"/>
              <a:buFont typeface="Calibri"/>
              <a:buChar char="•"/>
            </a:pPr>
            <a:r>
              <a:rPr lang="en-US" sz="1800">
                <a:solidFill>
                  <a:schemeClr val="dk1"/>
                </a:solidFill>
                <a:latin typeface="Calibri"/>
                <a:ea typeface="Calibri"/>
                <a:cs typeface="Calibri"/>
                <a:sym typeface="Calibri"/>
              </a:rPr>
              <a:t>Method works in four phases:</a:t>
            </a:r>
          </a:p>
          <a:p>
            <a:pPr marL="914400" marR="0" lvl="1" indent="-342900" algn="l" rtl="0">
              <a:lnSpc>
                <a:spcPct val="100000"/>
              </a:lnSpc>
              <a:spcBef>
                <a:spcPts val="0"/>
              </a:spcBef>
              <a:spcAft>
                <a:spcPts val="0"/>
              </a:spcAft>
              <a:buClr>
                <a:schemeClr val="dk1"/>
              </a:buClr>
              <a:buSzPct val="100000"/>
              <a:buFont typeface="Calibri"/>
              <a:buChar char="–"/>
            </a:pPr>
            <a:r>
              <a:rPr lang="en-US" sz="1800">
                <a:solidFill>
                  <a:schemeClr val="dk1"/>
                </a:solidFill>
                <a:latin typeface="Calibri"/>
                <a:ea typeface="Calibri"/>
                <a:cs typeface="Calibri"/>
                <a:sym typeface="Calibri"/>
              </a:rPr>
              <a:t>Data sampling</a:t>
            </a:r>
          </a:p>
          <a:p>
            <a:pPr marL="914400" marR="0" lvl="1" indent="-342900" algn="l" rtl="0">
              <a:lnSpc>
                <a:spcPct val="100000"/>
              </a:lnSpc>
              <a:spcBef>
                <a:spcPts val="0"/>
              </a:spcBef>
              <a:spcAft>
                <a:spcPts val="0"/>
              </a:spcAft>
              <a:buClr>
                <a:schemeClr val="dk1"/>
              </a:buClr>
              <a:buSzPct val="100000"/>
              <a:buFont typeface="Calibri"/>
              <a:buChar char="–"/>
            </a:pPr>
            <a:r>
              <a:rPr lang="en-US" sz="1800">
                <a:solidFill>
                  <a:schemeClr val="dk1"/>
                </a:solidFill>
                <a:latin typeface="Calibri"/>
                <a:ea typeface="Calibri"/>
                <a:cs typeface="Calibri"/>
                <a:sym typeface="Calibri"/>
              </a:rPr>
              <a:t>Data preprocessing</a:t>
            </a:r>
          </a:p>
          <a:p>
            <a:pPr marL="914400" marR="0" lvl="1" indent="-342900" algn="l" rtl="0">
              <a:lnSpc>
                <a:spcPct val="100000"/>
              </a:lnSpc>
              <a:spcBef>
                <a:spcPts val="0"/>
              </a:spcBef>
              <a:spcAft>
                <a:spcPts val="0"/>
              </a:spcAft>
              <a:buClr>
                <a:schemeClr val="dk1"/>
              </a:buClr>
              <a:buSzPct val="100000"/>
              <a:buFont typeface="Calibri"/>
              <a:buChar char="–"/>
            </a:pPr>
            <a:r>
              <a:rPr lang="en-US" sz="1800">
                <a:solidFill>
                  <a:schemeClr val="dk1"/>
                </a:solidFill>
                <a:latin typeface="Calibri"/>
                <a:ea typeface="Calibri"/>
                <a:cs typeface="Calibri"/>
                <a:sym typeface="Calibri"/>
              </a:rPr>
              <a:t>Training and Learning(using SVM architecture and parameters)</a:t>
            </a:r>
          </a:p>
          <a:p>
            <a:pPr marL="914400" marR="0" lvl="1" indent="-342900" algn="l" rtl="0">
              <a:lnSpc>
                <a:spcPct val="100000"/>
              </a:lnSpc>
              <a:spcBef>
                <a:spcPts val="0"/>
              </a:spcBef>
              <a:spcAft>
                <a:spcPts val="0"/>
              </a:spcAft>
              <a:buClr>
                <a:schemeClr val="dk1"/>
              </a:buClr>
              <a:buSzPct val="100000"/>
              <a:buFont typeface="Calibri"/>
              <a:buChar char="–"/>
            </a:pPr>
            <a:r>
              <a:rPr lang="en-US" sz="1800">
                <a:solidFill>
                  <a:schemeClr val="dk1"/>
                </a:solidFill>
                <a:latin typeface="Calibri"/>
                <a:ea typeface="Calibri"/>
                <a:cs typeface="Calibri"/>
                <a:sym typeface="Calibri"/>
              </a:rPr>
              <a:t>Final future price forecasting.</a:t>
            </a:r>
          </a:p>
          <a:p>
            <a:pPr marL="457200" marR="0" lvl="0" indent="-342900" algn="l" rtl="0">
              <a:lnSpc>
                <a:spcPct val="100000"/>
              </a:lnSpc>
              <a:spcBef>
                <a:spcPts val="0"/>
              </a:spcBef>
              <a:spcAft>
                <a:spcPts val="0"/>
              </a:spcAft>
              <a:buClr>
                <a:schemeClr val="dk1"/>
              </a:buClr>
              <a:buSzPct val="100000"/>
              <a:buFont typeface="Calibri"/>
              <a:buChar char="•"/>
            </a:pPr>
            <a:r>
              <a:rPr lang="en-US" sz="1800">
                <a:solidFill>
                  <a:schemeClr val="dk1"/>
                </a:solidFill>
                <a:latin typeface="Calibri"/>
                <a:ea typeface="Calibri"/>
                <a:cs typeface="Calibri"/>
                <a:sym typeface="Calibri"/>
              </a:rPr>
              <a:t>Results are better than the ARIMA(Autoregressive integrated moving average) and BPNN(back propagation neural networks) using RMSE(root mean square error) as the evaluation parameter. </a:t>
            </a: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Literature Review</a:t>
            </a:r>
          </a:p>
        </p:txBody>
      </p:sp>
      <p:pic>
        <p:nvPicPr>
          <p:cNvPr id="224" name="Shape 224"/>
          <p:cNvPicPr preferRelativeResize="0"/>
          <p:nvPr/>
        </p:nvPicPr>
        <p:blipFill>
          <a:blip r:embed="rId3">
            <a:alphaModFix/>
          </a:blip>
          <a:stretch>
            <a:fillRect/>
          </a:stretch>
        </p:blipFill>
        <p:spPr>
          <a:xfrm>
            <a:off x="1800225" y="1600200"/>
            <a:ext cx="5543550" cy="4743450"/>
          </a:xfrm>
          <a:prstGeom prst="rect">
            <a:avLst/>
          </a:prstGeom>
          <a:noFill/>
          <a:ln>
            <a:noFill/>
          </a:ln>
        </p:spPr>
      </p:pic>
      <p:sp>
        <p:nvSpPr>
          <p:cNvPr id="225" name="Shape 225"/>
          <p:cNvSpPr txBox="1">
            <a:spLocks noGrp="1"/>
          </p:cNvSpPr>
          <p:nvPr>
            <p:ph type="body" idx="1"/>
          </p:nvPr>
        </p:nvSpPr>
        <p:spPr>
          <a:xfrm>
            <a:off x="457200" y="1708875"/>
            <a:ext cx="8229600" cy="4526100"/>
          </a:xfrm>
          <a:prstGeom prst="rect">
            <a:avLst/>
          </a:prstGeom>
          <a:noFill/>
          <a:ln>
            <a:noFill/>
          </a:ln>
        </p:spPr>
        <p:txBody>
          <a:bodyPr lIns="91425" tIns="45700" rIns="91425" bIns="45700" anchor="t" anchorCtr="0">
            <a:noAutofit/>
          </a:bodyPr>
          <a:lstStyle/>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a:p>
            <a:pPr marL="342900" marR="0" lvl="0" indent="-139700" algn="l" rtl="0">
              <a:lnSpc>
                <a:spcPct val="100000"/>
              </a:lnSpc>
              <a:spcBef>
                <a:spcPts val="0"/>
              </a:spcBef>
              <a:spcAft>
                <a:spcPts val="0"/>
              </a:spcAft>
              <a:buClr>
                <a:schemeClr val="dk1"/>
              </a:buClr>
              <a:buSzPct val="228571"/>
              <a:buFont typeface="Arial"/>
              <a:buNone/>
            </a:pPr>
            <a:r>
              <a:rPr lang="en-US">
                <a:solidFill>
                  <a:schemeClr val="dk1"/>
                </a:solidFill>
                <a:latin typeface="Calibri"/>
                <a:ea typeface="Calibri"/>
                <a:cs typeface="Calibri"/>
                <a:sym typeface="Calibri"/>
              </a:rPr>
              <a:t>Flowchart of SVM based forecasting system </a:t>
            </a: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Literature Review</a:t>
            </a:r>
          </a:p>
        </p:txBody>
      </p:sp>
      <p:sp>
        <p:nvSpPr>
          <p:cNvPr id="231" name="Shape 231"/>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lnSpc>
                <a:spcPct val="100000"/>
              </a:lnSpc>
              <a:spcBef>
                <a:spcPts val="0"/>
              </a:spcBef>
              <a:spcAft>
                <a:spcPts val="0"/>
              </a:spcAft>
              <a:buClr>
                <a:schemeClr val="dk1"/>
              </a:buClr>
              <a:buSzPct val="100000"/>
              <a:buFont typeface="Arial"/>
              <a:buNone/>
            </a:pPr>
            <a:r>
              <a:rPr lang="en-US" sz="3200" b="1">
                <a:solidFill>
                  <a:schemeClr val="dk1"/>
                </a:solidFill>
                <a:latin typeface="Calibri"/>
                <a:ea typeface="Calibri"/>
                <a:cs typeface="Calibri"/>
                <a:sym typeface="Calibri"/>
              </a:rPr>
              <a:t>Nonlinear time series: ANN</a:t>
            </a:r>
          </a:p>
          <a:p>
            <a:pPr marL="0" marR="0" indent="0" algn="ctr" rtl="0">
              <a:lnSpc>
                <a:spcPct val="100000"/>
              </a:lnSpc>
              <a:spcBef>
                <a:spcPts val="0"/>
              </a:spcBef>
              <a:spcAft>
                <a:spcPts val="0"/>
              </a:spcAft>
              <a:buNone/>
            </a:pPr>
            <a:endParaRPr sz="1800">
              <a:solidFill>
                <a:srgbClr val="222222"/>
              </a:solidFill>
            </a:endParaRPr>
          </a:p>
          <a:p>
            <a:pPr marL="0" marR="0" lvl="0" indent="0" algn="ctr" rtl="0">
              <a:lnSpc>
                <a:spcPct val="100000"/>
              </a:lnSpc>
              <a:spcBef>
                <a:spcPts val="0"/>
              </a:spcBef>
              <a:spcAft>
                <a:spcPts val="0"/>
              </a:spcAft>
              <a:buNone/>
            </a:pPr>
            <a:r>
              <a:rPr lang="en-US" sz="1800">
                <a:solidFill>
                  <a:srgbClr val="222222"/>
                </a:solidFill>
              </a:rPr>
              <a:t>[4] Godarzi, Ali Abbasi, et al. "</a:t>
            </a:r>
            <a:r>
              <a:rPr lang="en-US" sz="1800" i="1">
                <a:solidFill>
                  <a:srgbClr val="222222"/>
                </a:solidFill>
              </a:rPr>
              <a:t>Predicting oil price movements: A dynamic </a:t>
            </a:r>
            <a:r>
              <a:rPr lang="en-US" sz="1800" b="1" i="1">
                <a:solidFill>
                  <a:srgbClr val="222222"/>
                </a:solidFill>
              </a:rPr>
              <a:t>Artificial Neural Network </a:t>
            </a:r>
            <a:r>
              <a:rPr lang="en-US" sz="1800" i="1">
                <a:solidFill>
                  <a:srgbClr val="222222"/>
                </a:solidFill>
              </a:rPr>
              <a:t>approach.</a:t>
            </a:r>
            <a:r>
              <a:rPr lang="en-US" sz="1800">
                <a:solidFill>
                  <a:srgbClr val="222222"/>
                </a:solidFill>
              </a:rPr>
              <a:t>" </a:t>
            </a:r>
            <a:r>
              <a:rPr lang="en-US" sz="1800" i="1">
                <a:solidFill>
                  <a:srgbClr val="222222"/>
                </a:solidFill>
              </a:rPr>
              <a:t>Energy Policy</a:t>
            </a:r>
            <a:r>
              <a:rPr lang="en-US" sz="1800">
                <a:solidFill>
                  <a:srgbClr val="222222"/>
                </a:solidFill>
              </a:rPr>
              <a:t> 68 (2014): 371-382.</a:t>
            </a:r>
          </a:p>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ct val="100000"/>
              <a:buFont typeface="Calibri"/>
              <a:buChar char="•"/>
            </a:pPr>
            <a:r>
              <a:rPr lang="en-US" sz="1800">
                <a:solidFill>
                  <a:schemeClr val="dk1"/>
                </a:solidFill>
                <a:latin typeface="Calibri"/>
                <a:ea typeface="Calibri"/>
                <a:cs typeface="Calibri"/>
                <a:sym typeface="Calibri"/>
              </a:rPr>
              <a:t>Use a dynamic ANN approach known as </a:t>
            </a:r>
            <a:r>
              <a:rPr lang="en-US" sz="1800" b="1">
                <a:solidFill>
                  <a:schemeClr val="dk1"/>
                </a:solidFill>
                <a:latin typeface="Calibri"/>
                <a:ea typeface="Calibri"/>
                <a:cs typeface="Calibri"/>
                <a:sym typeface="Calibri"/>
              </a:rPr>
              <a:t>Non-Linear Autoregressive model with eXogenous input </a:t>
            </a:r>
            <a:r>
              <a:rPr lang="en-US" sz="1800">
                <a:solidFill>
                  <a:schemeClr val="dk1"/>
                </a:solidFill>
                <a:latin typeface="Calibri"/>
                <a:ea typeface="Calibri"/>
                <a:cs typeface="Calibri"/>
                <a:sym typeface="Calibri"/>
              </a:rPr>
              <a:t>(NARX).</a:t>
            </a:r>
          </a:p>
          <a:p>
            <a:pPr marL="457200" marR="0" lvl="0" indent="-342900" algn="l" rtl="0">
              <a:lnSpc>
                <a:spcPct val="100000"/>
              </a:lnSpc>
              <a:spcBef>
                <a:spcPts val="0"/>
              </a:spcBef>
              <a:spcAft>
                <a:spcPts val="0"/>
              </a:spcAft>
              <a:buClr>
                <a:schemeClr val="dk1"/>
              </a:buClr>
              <a:buSzPct val="100000"/>
              <a:buFont typeface="Calibri"/>
              <a:buChar char="•"/>
            </a:pPr>
            <a:r>
              <a:rPr lang="en-US" sz="1800">
                <a:solidFill>
                  <a:schemeClr val="dk1"/>
                </a:solidFill>
                <a:latin typeface="Calibri"/>
                <a:ea typeface="Calibri"/>
                <a:cs typeface="Calibri"/>
                <a:sym typeface="Calibri"/>
              </a:rPr>
              <a:t>NARX - special form of ANN which considers the factor of </a:t>
            </a:r>
            <a:r>
              <a:rPr lang="en-US" sz="1800" b="1">
                <a:solidFill>
                  <a:schemeClr val="dk1"/>
                </a:solidFill>
                <a:latin typeface="Calibri"/>
                <a:ea typeface="Calibri"/>
                <a:cs typeface="Calibri"/>
                <a:sym typeface="Calibri"/>
              </a:rPr>
              <a:t>time</a:t>
            </a:r>
          </a:p>
          <a:p>
            <a:pPr marL="457200" marR="0" lvl="0" indent="-342900" algn="l" rtl="0">
              <a:lnSpc>
                <a:spcPct val="100000"/>
              </a:lnSpc>
              <a:spcBef>
                <a:spcPts val="0"/>
              </a:spcBef>
              <a:spcAft>
                <a:spcPts val="0"/>
              </a:spcAft>
              <a:buClr>
                <a:schemeClr val="dk1"/>
              </a:buClr>
              <a:buSzPct val="100000"/>
              <a:buFont typeface="Calibri"/>
              <a:buChar char="•"/>
            </a:pPr>
            <a:r>
              <a:rPr lang="en-US" sz="1800">
                <a:solidFill>
                  <a:schemeClr val="dk1"/>
                </a:solidFill>
                <a:latin typeface="Calibri"/>
                <a:ea typeface="Calibri"/>
                <a:cs typeface="Calibri"/>
                <a:sym typeface="Calibri"/>
              </a:rPr>
              <a:t>Parameters: Crude Oil Price, Gold Price, Energy Production, GDP Growth, Energy Use, Oil Rent, Final Consumption expenditure</a:t>
            </a:r>
          </a:p>
          <a:p>
            <a:pPr marL="457200" marR="0" lvl="0" indent="-342900" algn="l" rtl="0">
              <a:lnSpc>
                <a:spcPct val="100000"/>
              </a:lnSpc>
              <a:spcBef>
                <a:spcPts val="0"/>
              </a:spcBef>
              <a:spcAft>
                <a:spcPts val="0"/>
              </a:spcAft>
              <a:buClr>
                <a:schemeClr val="dk1"/>
              </a:buClr>
              <a:buSzPct val="100000"/>
              <a:buFont typeface="Calibri"/>
              <a:buChar char="•"/>
            </a:pPr>
            <a:r>
              <a:rPr lang="en-US" sz="1800">
                <a:solidFill>
                  <a:schemeClr val="dk1"/>
                </a:solidFill>
                <a:latin typeface="Calibri"/>
                <a:ea typeface="Calibri"/>
                <a:cs typeface="Calibri"/>
                <a:sym typeface="Calibri"/>
              </a:rPr>
              <a:t>When compared to linear time series methods and static ANN methods NARX achieves a better R</a:t>
            </a:r>
            <a:r>
              <a:rPr lang="en-US" sz="1800" baseline="300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value and MAE value(mean absolute error).</a:t>
            </a:r>
          </a:p>
          <a:p>
            <a:pPr marL="342900" marR="0" lvl="0" indent="-139700" algn="ctr" rtl="0">
              <a:lnSpc>
                <a:spcPct val="100000"/>
              </a:lnSpc>
              <a:spcBef>
                <a:spcPts val="0"/>
              </a:spcBef>
              <a:spcAft>
                <a:spcPts val="0"/>
              </a:spcAft>
              <a:buClr>
                <a:schemeClr val="dk1"/>
              </a:buClr>
              <a:buFont typeface="Arial"/>
              <a:buNone/>
            </a:pPr>
            <a:endParaRPr>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lvl="0" rtl="0">
              <a:spcBef>
                <a:spcPts val="0"/>
              </a:spcBef>
              <a:buNone/>
            </a:pPr>
            <a:r>
              <a:rPr lang="en-US" sz="4400">
                <a:solidFill>
                  <a:schemeClr val="dk1"/>
                </a:solidFill>
                <a:latin typeface="Calibri"/>
                <a:ea typeface="Calibri"/>
                <a:cs typeface="Calibri"/>
                <a:sym typeface="Calibri"/>
              </a:rPr>
              <a:t>Data Sets: Oil</a:t>
            </a:r>
          </a:p>
        </p:txBody>
      </p:sp>
      <p:sp>
        <p:nvSpPr>
          <p:cNvPr id="237" name="Shape 237"/>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100000"/>
              <a:buFont typeface="Arial"/>
              <a:buNone/>
            </a:pPr>
            <a:r>
              <a:rPr lang="en-US" sz="3200">
                <a:solidFill>
                  <a:schemeClr val="dk1"/>
                </a:solidFill>
                <a:latin typeface="Calibri"/>
                <a:ea typeface="Calibri"/>
                <a:cs typeface="Calibri"/>
                <a:sym typeface="Calibri"/>
              </a:rPr>
              <a:t>Crude Oil Benchmarks</a:t>
            </a:r>
          </a:p>
          <a:p>
            <a:pPr marL="9144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West Texas Intermediate (USA)</a:t>
            </a:r>
          </a:p>
          <a:p>
            <a:pPr marL="9144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Brent (North Sea)</a:t>
            </a:r>
          </a:p>
          <a:p>
            <a:pPr marL="9144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Dubai/Oman (Middle East)</a:t>
            </a:r>
          </a:p>
          <a:p>
            <a:pPr marL="457200" marR="0" lvl="0" indent="0" algn="l" rtl="0">
              <a:spcBef>
                <a:spcPts val="0"/>
              </a:spcBef>
              <a:buNone/>
            </a:pPr>
            <a:r>
              <a:rPr lang="en-US" sz="3000">
                <a:solidFill>
                  <a:schemeClr val="dk1"/>
                </a:solidFill>
                <a:latin typeface="Calibri"/>
                <a:ea typeface="Calibri"/>
                <a:cs typeface="Calibri"/>
                <a:sym typeface="Calibri"/>
              </a:rPr>
              <a:t>    </a:t>
            </a: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lvl="0" rtl="0">
              <a:spcBef>
                <a:spcPts val="0"/>
              </a:spcBef>
              <a:buClr>
                <a:schemeClr val="dk1"/>
              </a:buClr>
              <a:buSzPct val="25000"/>
              <a:buFont typeface="Arial"/>
              <a:buNone/>
            </a:pPr>
            <a:r>
              <a:rPr lang="en-US" sz="4400">
                <a:solidFill>
                  <a:schemeClr val="dk1"/>
                </a:solidFill>
                <a:latin typeface="Calibri"/>
                <a:ea typeface="Calibri"/>
                <a:cs typeface="Calibri"/>
                <a:sym typeface="Calibri"/>
              </a:rPr>
              <a:t>Data Sets: Oil</a:t>
            </a:r>
          </a:p>
        </p:txBody>
      </p:sp>
      <p:sp>
        <p:nvSpPr>
          <p:cNvPr id="243" name="Shape 243"/>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0" marR="0" lvl="0" indent="0" algn="l" rtl="0">
              <a:spcBef>
                <a:spcPts val="0"/>
              </a:spcBef>
              <a:buNone/>
            </a:pPr>
            <a:endParaRPr sz="3000">
              <a:solidFill>
                <a:schemeClr val="dk1"/>
              </a:solidFill>
              <a:latin typeface="Calibri"/>
              <a:ea typeface="Calibri"/>
              <a:cs typeface="Calibri"/>
              <a:sym typeface="Calibri"/>
            </a:endParaRPr>
          </a:p>
          <a:p>
            <a:pPr marL="457200" marR="0" lvl="0" indent="0" algn="l" rtl="0">
              <a:spcBef>
                <a:spcPts val="0"/>
              </a:spcBef>
              <a:buNone/>
            </a:pPr>
            <a:r>
              <a:rPr lang="en-US" sz="3000">
                <a:solidFill>
                  <a:schemeClr val="dk1"/>
                </a:solidFill>
                <a:latin typeface="Calibri"/>
                <a:ea typeface="Calibri"/>
                <a:cs typeface="Calibri"/>
                <a:sym typeface="Calibri"/>
              </a:rPr>
              <a:t>    </a:t>
            </a:r>
          </a:p>
        </p:txBody>
      </p:sp>
      <p:pic>
        <p:nvPicPr>
          <p:cNvPr id="244" name="Shape 244"/>
          <p:cNvPicPr preferRelativeResize="0"/>
          <p:nvPr/>
        </p:nvPicPr>
        <p:blipFill>
          <a:blip r:embed="rId3">
            <a:alphaModFix/>
          </a:blip>
          <a:stretch>
            <a:fillRect/>
          </a:stretch>
        </p:blipFill>
        <p:spPr>
          <a:xfrm>
            <a:off x="822200" y="1320050"/>
            <a:ext cx="7244299" cy="52474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Data Sets: O</a:t>
            </a:r>
            <a:r>
              <a:rPr lang="en-US" sz="4400">
                <a:solidFill>
                  <a:schemeClr val="dk1"/>
                </a:solidFill>
                <a:latin typeface="Calibri"/>
                <a:ea typeface="Calibri"/>
                <a:cs typeface="Calibri"/>
                <a:sym typeface="Calibri"/>
              </a:rPr>
              <a:t>il</a:t>
            </a:r>
          </a:p>
        </p:txBody>
      </p:sp>
      <p:sp>
        <p:nvSpPr>
          <p:cNvPr id="250" name="Shape 250"/>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Historical Oil Prices</a:t>
            </a:r>
          </a:p>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Other factors </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World GDP/GDP Growth</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S&amp;P 500</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Gold Price</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US Dollar Index</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Supply-Demand - BDI (Baltic Dry Index)</a:t>
            </a:r>
          </a:p>
          <a:p>
            <a:pPr marL="0" marR="0" lvl="0" indent="0" algn="l" rtl="0">
              <a:spcBef>
                <a:spcPts val="0"/>
              </a:spcBef>
              <a:buNone/>
            </a:pPr>
            <a:endParaRPr sz="320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Baseline Models</a:t>
            </a:r>
          </a:p>
        </p:txBody>
      </p:sp>
      <p:sp>
        <p:nvSpPr>
          <p:cNvPr id="256" name="Shape 256"/>
          <p:cNvSpPr txBox="1">
            <a:spLocks noGrp="1"/>
          </p:cNvSpPr>
          <p:nvPr>
            <p:ph type="body" idx="1"/>
          </p:nvPr>
        </p:nvSpPr>
        <p:spPr>
          <a:xfrm>
            <a:off x="457200" y="1568600"/>
            <a:ext cx="8229600" cy="4526100"/>
          </a:xfrm>
          <a:prstGeom prst="rect">
            <a:avLst/>
          </a:prstGeom>
          <a:noFill/>
          <a:ln>
            <a:noFill/>
          </a:ln>
        </p:spPr>
        <p:txBody>
          <a:bodyPr lIns="91425" tIns="45700" rIns="91425" bIns="45700" anchor="t" anchorCtr="0">
            <a:noAutofit/>
          </a:bodyPr>
          <a:lstStyle/>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Model 0.0 - Assuming the price to be constant</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Model 0.1 - Average of the price of last k(=3) days</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Model 0.2 - Model As per PSO Paper</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Model 0.3 - Weighted average of the last k(=3) days. Weight of the ith day in the history is (k-i+1)</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Model 0.4 - Weighted average of the last k(=3) days. Weight of the ith day in the history is (k-i+1)^3</a:t>
            </a: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Initial Prediction - Oil</a:t>
            </a:r>
          </a:p>
        </p:txBody>
      </p:sp>
      <p:sp>
        <p:nvSpPr>
          <p:cNvPr id="262" name="Shape 262"/>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Font typeface="Arial"/>
              <a:buNone/>
            </a:pPr>
            <a:endParaRPr sz="3200" b="0" i="0" u="none" strike="noStrike" cap="none" baseline="0">
              <a:solidFill>
                <a:schemeClr val="dk1"/>
              </a:solidFill>
              <a:latin typeface="Calibri"/>
              <a:ea typeface="Calibri"/>
              <a:cs typeface="Calibri"/>
              <a:sym typeface="Calibri"/>
            </a:endParaRPr>
          </a:p>
        </p:txBody>
      </p:sp>
      <p:pic>
        <p:nvPicPr>
          <p:cNvPr id="263" name="Shape 263"/>
          <p:cNvPicPr preferRelativeResize="0"/>
          <p:nvPr/>
        </p:nvPicPr>
        <p:blipFill>
          <a:blip r:embed="rId3">
            <a:alphaModFix/>
          </a:blip>
          <a:stretch>
            <a:fillRect/>
          </a:stretch>
        </p:blipFill>
        <p:spPr>
          <a:xfrm>
            <a:off x="0" y="1560675"/>
            <a:ext cx="9143999" cy="49434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Challenge</a:t>
            </a:r>
          </a:p>
        </p:txBody>
      </p:sp>
      <p:sp>
        <p:nvSpPr>
          <p:cNvPr id="93" name="Shape 93"/>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0" marR="0" indent="0" algn="ctr" rtl="0">
              <a:spcBef>
                <a:spcPts val="0"/>
              </a:spcBef>
              <a:buNone/>
            </a:pPr>
            <a:endParaRPr sz="3200">
              <a:solidFill>
                <a:schemeClr val="dk1"/>
              </a:solidFill>
              <a:latin typeface="Calibri"/>
              <a:ea typeface="Calibri"/>
              <a:cs typeface="Calibri"/>
              <a:sym typeface="Calibri"/>
            </a:endParaRPr>
          </a:p>
          <a:p>
            <a:pPr marL="0" marR="0" indent="0" algn="ctr" rtl="0">
              <a:spcBef>
                <a:spcPts val="0"/>
              </a:spcBef>
              <a:buNone/>
            </a:pPr>
            <a:endParaRPr sz="3200">
              <a:solidFill>
                <a:schemeClr val="dk1"/>
              </a:solidFill>
              <a:latin typeface="Calibri"/>
              <a:ea typeface="Calibri"/>
              <a:cs typeface="Calibri"/>
              <a:sym typeface="Calibri"/>
            </a:endParaRPr>
          </a:p>
          <a:p>
            <a:pPr marL="0" marR="0" lvl="0" indent="0" algn="ctr" rtl="0">
              <a:spcBef>
                <a:spcPts val="0"/>
              </a:spcBef>
              <a:buNone/>
            </a:pPr>
            <a:r>
              <a:rPr lang="en-US" sz="3200">
                <a:solidFill>
                  <a:schemeClr val="dk1"/>
                </a:solidFill>
                <a:latin typeface="Calibri"/>
                <a:ea typeface="Calibri"/>
                <a:cs typeface="Calibri"/>
                <a:sym typeface="Calibri"/>
              </a:rPr>
              <a:t>Predict the prices of </a:t>
            </a:r>
            <a:r>
              <a:rPr lang="en-US" sz="3200" b="1">
                <a:solidFill>
                  <a:schemeClr val="dk1"/>
                </a:solidFill>
                <a:latin typeface="Calibri"/>
                <a:ea typeface="Calibri"/>
                <a:cs typeface="Calibri"/>
                <a:sym typeface="Calibri"/>
              </a:rPr>
              <a:t>oil</a:t>
            </a:r>
            <a:r>
              <a:rPr lang="en-US" sz="3200">
                <a:solidFill>
                  <a:schemeClr val="dk1"/>
                </a:solidFill>
                <a:latin typeface="Calibri"/>
                <a:ea typeface="Calibri"/>
                <a:cs typeface="Calibri"/>
                <a:sym typeface="Calibri"/>
              </a:rPr>
              <a:t> and </a:t>
            </a:r>
            <a:r>
              <a:rPr lang="en-US" sz="3200" b="1">
                <a:solidFill>
                  <a:schemeClr val="dk1"/>
                </a:solidFill>
                <a:latin typeface="Calibri"/>
                <a:ea typeface="Calibri"/>
                <a:cs typeface="Calibri"/>
                <a:sym typeface="Calibri"/>
              </a:rPr>
              <a:t>gold</a:t>
            </a:r>
            <a:r>
              <a:rPr lang="en-US" sz="3200">
                <a:solidFill>
                  <a:schemeClr val="dk1"/>
                </a:solidFill>
                <a:latin typeface="Calibri"/>
                <a:ea typeface="Calibri"/>
                <a:cs typeface="Calibri"/>
                <a:sym typeface="Calibri"/>
              </a:rPr>
              <a:t> in October, November and December.</a:t>
            </a:r>
          </a:p>
          <a:p>
            <a:pPr marL="342900" marR="0" lvl="0" indent="-139700" algn="ctr" rtl="0">
              <a:spcBef>
                <a:spcPts val="0"/>
              </a:spcBef>
              <a:buClr>
                <a:schemeClr val="dk1"/>
              </a:buClr>
              <a:buFont typeface="Arial"/>
              <a:buNone/>
            </a:pPr>
            <a:endParaRPr sz="320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Initial Prediction - Oil</a:t>
            </a:r>
          </a:p>
        </p:txBody>
      </p:sp>
      <p:sp>
        <p:nvSpPr>
          <p:cNvPr id="269" name="Shape 269"/>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SzPct val="100000"/>
              <a:buFont typeface="Arial"/>
              <a:buNone/>
            </a:pPr>
            <a:r>
              <a:rPr lang="en-US" sz="3200">
                <a:solidFill>
                  <a:schemeClr val="dk1"/>
                </a:solidFill>
                <a:latin typeface="Calibri"/>
                <a:ea typeface="Calibri"/>
                <a:cs typeface="Calibri"/>
                <a:sym typeface="Calibri"/>
              </a:rPr>
              <a:t>Oil Forecast Price ($ per barrel)</a:t>
            </a: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p:txBody>
      </p:sp>
      <p:pic>
        <p:nvPicPr>
          <p:cNvPr id="270" name="Shape 270"/>
          <p:cNvPicPr preferRelativeResize="0"/>
          <p:nvPr/>
        </p:nvPicPr>
        <p:blipFill>
          <a:blip r:embed="rId3">
            <a:alphaModFix/>
          </a:blip>
          <a:stretch>
            <a:fillRect/>
          </a:stretch>
        </p:blipFill>
        <p:spPr>
          <a:xfrm>
            <a:off x="842700" y="2328350"/>
            <a:ext cx="7560974" cy="41324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Initial Prediction - Oil</a:t>
            </a:r>
          </a:p>
        </p:txBody>
      </p:sp>
      <p:sp>
        <p:nvSpPr>
          <p:cNvPr id="276" name="Shape 276"/>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SzPct val="100000"/>
              <a:buFont typeface="Arial"/>
              <a:buNone/>
            </a:pPr>
            <a:r>
              <a:rPr lang="en-US" sz="3200">
                <a:solidFill>
                  <a:schemeClr val="dk1"/>
                </a:solidFill>
                <a:latin typeface="Calibri"/>
                <a:ea typeface="Calibri"/>
                <a:cs typeface="Calibri"/>
                <a:sym typeface="Calibri"/>
              </a:rPr>
              <a:t>Error Variations</a:t>
            </a:r>
          </a:p>
        </p:txBody>
      </p:sp>
      <p:pic>
        <p:nvPicPr>
          <p:cNvPr id="277" name="Shape 277"/>
          <p:cNvPicPr preferRelativeResize="0"/>
          <p:nvPr/>
        </p:nvPicPr>
        <p:blipFill>
          <a:blip r:embed="rId3">
            <a:alphaModFix/>
          </a:blip>
          <a:stretch>
            <a:fillRect/>
          </a:stretch>
        </p:blipFill>
        <p:spPr>
          <a:xfrm>
            <a:off x="457200" y="2250975"/>
            <a:ext cx="8229599" cy="41117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Initial Prediction - Oil</a:t>
            </a:r>
          </a:p>
        </p:txBody>
      </p:sp>
      <p:sp>
        <p:nvSpPr>
          <p:cNvPr id="283" name="Shape 283"/>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SzPct val="100000"/>
              <a:buFont typeface="Arial"/>
              <a:buNone/>
            </a:pPr>
            <a:r>
              <a:rPr lang="en-US" sz="3200">
                <a:solidFill>
                  <a:schemeClr val="dk1"/>
                </a:solidFill>
                <a:latin typeface="Calibri"/>
                <a:ea typeface="Calibri"/>
                <a:cs typeface="Calibri"/>
                <a:sym typeface="Calibri"/>
              </a:rPr>
              <a:t>Oil Price Prediction Error Metrics</a:t>
            </a: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p:txBody>
      </p:sp>
      <p:pic>
        <p:nvPicPr>
          <p:cNvPr id="284" name="Shape 284"/>
          <p:cNvPicPr preferRelativeResize="0"/>
          <p:nvPr/>
        </p:nvPicPr>
        <p:blipFill>
          <a:blip r:embed="rId3">
            <a:alphaModFix/>
          </a:blip>
          <a:stretch>
            <a:fillRect/>
          </a:stretch>
        </p:blipFill>
        <p:spPr>
          <a:xfrm>
            <a:off x="327312" y="2163300"/>
            <a:ext cx="8489374" cy="28188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Next Steps</a:t>
            </a:r>
          </a:p>
        </p:txBody>
      </p:sp>
      <p:sp>
        <p:nvSpPr>
          <p:cNvPr id="290" name="Shape 290"/>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457200" lvl="0" indent="-431800" rtl="0">
              <a:lnSpc>
                <a:spcPct val="115000"/>
              </a:lnSpc>
              <a:spcBef>
                <a:spcPts val="0"/>
              </a:spcBef>
              <a:buClr>
                <a:schemeClr val="dk1"/>
              </a:buClr>
              <a:buSzPct val="100000"/>
              <a:buFont typeface="Calibri"/>
              <a:buChar char="•"/>
            </a:pPr>
            <a:r>
              <a:rPr lang="en-US" sz="3200">
                <a:solidFill>
                  <a:schemeClr val="dk1"/>
                </a:solidFill>
                <a:latin typeface="Calibri"/>
                <a:ea typeface="Calibri"/>
                <a:cs typeface="Calibri"/>
                <a:sym typeface="Calibri"/>
              </a:rPr>
              <a:t>Developing a model considering all the factors</a:t>
            </a:r>
          </a:p>
          <a:p>
            <a:pPr marL="457200" lvl="0" indent="-431800" rtl="0">
              <a:lnSpc>
                <a:spcPct val="115000"/>
              </a:lnSpc>
              <a:spcBef>
                <a:spcPts val="0"/>
              </a:spcBef>
              <a:buClr>
                <a:schemeClr val="dk1"/>
              </a:buClr>
              <a:buSzPct val="100000"/>
              <a:buFont typeface="Calibri"/>
              <a:buChar char="•"/>
            </a:pPr>
            <a:r>
              <a:rPr lang="en-US" sz="3200">
                <a:solidFill>
                  <a:schemeClr val="dk1"/>
                </a:solidFill>
                <a:latin typeface="Calibri"/>
                <a:ea typeface="Calibri"/>
                <a:cs typeface="Calibri"/>
                <a:sym typeface="Calibri"/>
              </a:rPr>
              <a:t>Use Machine learning algorithms for prediction</a:t>
            </a: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457200" y="2857487"/>
            <a:ext cx="8229600" cy="1143000"/>
          </a:xfrm>
          <a:prstGeom prst="rect">
            <a:avLst/>
          </a:prstGeom>
        </p:spPr>
        <p:txBody>
          <a:bodyPr lIns="91425" tIns="91425" rIns="91425" bIns="91425" anchor="ctr" anchorCtr="0">
            <a:noAutofit/>
          </a:bodyPr>
          <a:lstStyle/>
          <a:p>
            <a:pPr lvl="0" rtl="0">
              <a:spcBef>
                <a:spcPts val="0"/>
              </a:spcBef>
              <a:buNone/>
            </a:pPr>
            <a:r>
              <a:rPr lang="en-US" sz="6000" b="1"/>
              <a:t>GOLD</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Challenge: Predicting </a:t>
            </a:r>
            <a:r>
              <a:rPr lang="en-US" sz="4400">
                <a:solidFill>
                  <a:schemeClr val="dk1"/>
                </a:solidFill>
                <a:latin typeface="Calibri"/>
                <a:ea typeface="Calibri"/>
                <a:cs typeface="Calibri"/>
                <a:sym typeface="Calibri"/>
              </a:rPr>
              <a:t>Gold </a:t>
            </a:r>
            <a:r>
              <a:rPr lang="en-US" sz="4400" b="0" i="0" u="none" strike="noStrike" cap="none" baseline="0">
                <a:solidFill>
                  <a:schemeClr val="dk1"/>
                </a:solidFill>
                <a:latin typeface="Calibri"/>
                <a:ea typeface="Calibri"/>
                <a:cs typeface="Calibri"/>
                <a:sym typeface="Calibri"/>
              </a:rPr>
              <a:t>Prices</a:t>
            </a:r>
          </a:p>
        </p:txBody>
      </p:sp>
      <p:sp>
        <p:nvSpPr>
          <p:cNvPr id="301" name="Shape 301"/>
          <p:cNvSpPr txBox="1">
            <a:spLocks noGrp="1"/>
          </p:cNvSpPr>
          <p:nvPr>
            <p:ph type="body" idx="1"/>
          </p:nvPr>
        </p:nvSpPr>
        <p:spPr>
          <a:xfrm>
            <a:off x="515450" y="1658450"/>
            <a:ext cx="8229600" cy="4526100"/>
          </a:xfrm>
          <a:prstGeom prst="rect">
            <a:avLst/>
          </a:prstGeom>
          <a:noFill/>
          <a:ln>
            <a:noFill/>
          </a:ln>
        </p:spPr>
        <p:txBody>
          <a:bodyPr lIns="91425" tIns="45700" rIns="91425" bIns="45700" anchor="t" anchorCtr="0">
            <a:noAutofit/>
          </a:bodyPr>
          <a:lstStyle/>
          <a:p>
            <a:pPr marL="457200" marR="0" lvl="0" indent="-381000" algn="l"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Dynamic, Fluctuations, high volatility</a:t>
            </a:r>
          </a:p>
          <a:p>
            <a:pPr marL="457200" marR="0" lvl="0" indent="-381000" algn="l"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Multiple factors affecting it</a:t>
            </a:r>
          </a:p>
          <a:p>
            <a:pPr marL="457200" marR="0" lvl="0" indent="-381000" algn="l"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Weight of each parameter</a:t>
            </a:r>
          </a:p>
          <a:p>
            <a:pPr marL="457200" marR="0" lvl="0" indent="-381000" algn="l"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Dependency of parameters</a:t>
            </a:r>
          </a:p>
          <a:p>
            <a:pPr marL="0" marR="0" lvl="0" indent="0" algn="l" rtl="0">
              <a:spcBef>
                <a:spcPts val="0"/>
              </a:spcBef>
              <a:buNone/>
            </a:pPr>
            <a:endParaRPr sz="3200">
              <a:solidFill>
                <a:schemeClr val="dk1"/>
              </a:solidFill>
              <a:latin typeface="Calibri"/>
              <a:ea typeface="Calibri"/>
              <a:cs typeface="Calibri"/>
              <a:sym typeface="Calibri"/>
            </a:endParaRPr>
          </a:p>
          <a:p>
            <a:pPr marL="0" marR="0" lvl="0" indent="0" algn="l" rtl="0">
              <a:spcBef>
                <a:spcPts val="0"/>
              </a:spcBef>
              <a:buNone/>
            </a:pPr>
            <a:endParaRPr sz="3200">
              <a:solidFill>
                <a:schemeClr val="dk1"/>
              </a:solidFill>
              <a:latin typeface="Calibri"/>
              <a:ea typeface="Calibri"/>
              <a:cs typeface="Calibri"/>
              <a:sym typeface="Calibri"/>
            </a:endParaRPr>
          </a:p>
          <a:p>
            <a:pPr marL="0" marR="0" lvl="0" indent="0" algn="ctr" rtl="0">
              <a:spcBef>
                <a:spcPts val="0"/>
              </a:spcBef>
              <a:buNone/>
            </a:pPr>
            <a:endParaRPr sz="3200">
              <a:solidFill>
                <a:schemeClr val="dk1"/>
              </a:solidFill>
              <a:latin typeface="Calibri"/>
              <a:ea typeface="Calibri"/>
              <a:cs typeface="Calibri"/>
              <a:sym typeface="Calibri"/>
            </a:endParaRPr>
          </a:p>
          <a:p>
            <a:pPr marL="342900" marR="0" lvl="0" indent="-139700" algn="ctr" rtl="0">
              <a:spcBef>
                <a:spcPts val="0"/>
              </a:spcBef>
              <a:buClr>
                <a:schemeClr val="dk1"/>
              </a:buClr>
              <a:buFont typeface="Arial"/>
              <a:buNone/>
            </a:pPr>
            <a:endParaRPr sz="3200">
              <a:solidFill>
                <a:schemeClr val="dk1"/>
              </a:solidFill>
              <a:latin typeface="Calibri"/>
              <a:ea typeface="Calibri"/>
              <a:cs typeface="Calibri"/>
              <a:sym typeface="Calibri"/>
            </a:endParaRPr>
          </a:p>
        </p:txBody>
      </p:sp>
      <p:pic>
        <p:nvPicPr>
          <p:cNvPr id="302" name="Shape 302"/>
          <p:cNvPicPr preferRelativeResize="0"/>
          <p:nvPr/>
        </p:nvPicPr>
        <p:blipFill>
          <a:blip r:embed="rId3">
            <a:alphaModFix/>
          </a:blip>
          <a:stretch>
            <a:fillRect/>
          </a:stretch>
        </p:blipFill>
        <p:spPr>
          <a:xfrm>
            <a:off x="6103075" y="2383825"/>
            <a:ext cx="2095500" cy="2095500"/>
          </a:xfrm>
          <a:prstGeom prst="rect">
            <a:avLst/>
          </a:prstGeom>
          <a:noFill/>
          <a:ln>
            <a:noFill/>
          </a:ln>
        </p:spPr>
      </p:pic>
      <p:sp>
        <p:nvSpPr>
          <p:cNvPr id="303" name="Shape 303"/>
          <p:cNvSpPr txBox="1"/>
          <p:nvPr/>
        </p:nvSpPr>
        <p:spPr>
          <a:xfrm>
            <a:off x="6103075" y="4760250"/>
            <a:ext cx="1645800" cy="387299"/>
          </a:xfrm>
          <a:prstGeom prst="rect">
            <a:avLst/>
          </a:prstGeom>
          <a:noFill/>
          <a:ln>
            <a:noFill/>
          </a:ln>
        </p:spPr>
        <p:txBody>
          <a:bodyPr lIns="91425" tIns="91425" rIns="91425" bIns="91425" anchor="t" anchorCtr="0">
            <a:noAutofit/>
          </a:bodyPr>
          <a:lstStyle/>
          <a:p>
            <a:pPr lvl="0" rtl="0">
              <a:spcBef>
                <a:spcPts val="0"/>
              </a:spcBef>
              <a:buNone/>
            </a:pPr>
            <a:r>
              <a:rPr lang="en-US">
                <a:solidFill>
                  <a:schemeClr val="dk1"/>
                </a:solidFill>
                <a:latin typeface="Calibri"/>
                <a:ea typeface="Calibri"/>
                <a:cs typeface="Calibri"/>
                <a:sym typeface="Calibri"/>
              </a:rPr>
              <a:t>Source: Flickr</a:t>
            </a: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4400">
                <a:solidFill>
                  <a:schemeClr val="dk1"/>
                </a:solidFill>
                <a:latin typeface="Calibri"/>
                <a:ea typeface="Calibri"/>
                <a:cs typeface="Calibri"/>
                <a:sym typeface="Calibri"/>
              </a:rPr>
              <a:t>History/Background: Gold</a:t>
            </a:r>
          </a:p>
        </p:txBody>
      </p:sp>
      <p:pic>
        <p:nvPicPr>
          <p:cNvPr id="309" name="Shape 309"/>
          <p:cNvPicPr preferRelativeResize="0"/>
          <p:nvPr/>
        </p:nvPicPr>
        <p:blipFill>
          <a:blip r:embed="rId3">
            <a:alphaModFix/>
          </a:blip>
          <a:stretch>
            <a:fillRect/>
          </a:stretch>
        </p:blipFill>
        <p:spPr>
          <a:xfrm>
            <a:off x="300362" y="1723800"/>
            <a:ext cx="8543273" cy="47707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4400">
                <a:solidFill>
                  <a:schemeClr val="dk1"/>
                </a:solidFill>
                <a:latin typeface="Calibri"/>
                <a:ea typeface="Calibri"/>
                <a:cs typeface="Calibri"/>
                <a:sym typeface="Calibri"/>
              </a:rPr>
              <a:t>History/Background: Gold</a:t>
            </a:r>
          </a:p>
        </p:txBody>
      </p:sp>
      <p:sp>
        <p:nvSpPr>
          <p:cNvPr id="315" name="Shape 315"/>
          <p:cNvSpPr txBox="1">
            <a:spLocks noGrp="1"/>
          </p:cNvSpPr>
          <p:nvPr>
            <p:ph type="body" idx="1"/>
          </p:nvPr>
        </p:nvSpPr>
        <p:spPr>
          <a:xfrm>
            <a:off x="457200" y="1571075"/>
            <a:ext cx="8229600" cy="4989300"/>
          </a:xfrm>
          <a:prstGeom prst="rect">
            <a:avLst/>
          </a:prstGeom>
        </p:spPr>
        <p:txBody>
          <a:bodyPr lIns="91425" tIns="91425" rIns="91425" bIns="91425" anchor="t" anchorCtr="0">
            <a:noAutofit/>
          </a:bodyPr>
          <a:lstStyle/>
          <a:p>
            <a:pPr marL="0" lvl="0" indent="0" rtl="0">
              <a:spcBef>
                <a:spcPts val="0"/>
              </a:spcBef>
              <a:buClr>
                <a:schemeClr val="dk1"/>
              </a:buClr>
              <a:buSzPct val="36666"/>
              <a:buFont typeface="Arial"/>
              <a:buNone/>
            </a:pPr>
            <a:r>
              <a:rPr lang="en-US" sz="3000">
                <a:solidFill>
                  <a:schemeClr val="dk1"/>
                </a:solidFill>
                <a:latin typeface="Calibri"/>
                <a:ea typeface="Calibri"/>
                <a:cs typeface="Calibri"/>
                <a:sym typeface="Calibri"/>
              </a:rPr>
              <a:t>Factors affecting price of gold</a:t>
            </a:r>
          </a:p>
          <a:p>
            <a:pPr marL="457200" lvl="0" indent="-381000"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Crude Oil Price</a:t>
            </a:r>
          </a:p>
          <a:p>
            <a:pPr marL="457200" lvl="0" indent="-381000"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Commodity Research Bureau future index (CRB)</a:t>
            </a:r>
          </a:p>
          <a:p>
            <a:pPr marL="457200" lvl="0" indent="-381000"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Money Supply (M1) </a:t>
            </a:r>
          </a:p>
          <a:p>
            <a:pPr marL="457200" lvl="0" indent="-381000"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US Dollar index (USDX)</a:t>
            </a:r>
          </a:p>
          <a:p>
            <a:pPr marL="457200" lvl="0" indent="-381000"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Inflation rate (INF) </a:t>
            </a:r>
          </a:p>
          <a:p>
            <a:pPr marL="457200" lvl="0" indent="-381000"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USD/Euro Foreign Exchange Rate (EURO/USD)</a:t>
            </a:r>
          </a:p>
          <a:p>
            <a:pPr marL="457200" lvl="0" indent="-381000"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New York Stock Exchange (NYSE)</a:t>
            </a:r>
          </a:p>
          <a:p>
            <a:pPr marL="457200" lvl="0" indent="-381000"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Standard and Poor 500 (SPX)</a:t>
            </a:r>
          </a:p>
          <a:p>
            <a:pPr marL="457200" lvl="0" indent="-381000"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Treasury Bill (T-BILL) </a:t>
            </a: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Literature Review</a:t>
            </a:r>
          </a:p>
        </p:txBody>
      </p:sp>
      <p:sp>
        <p:nvSpPr>
          <p:cNvPr id="321" name="Shape 321"/>
          <p:cNvSpPr txBox="1">
            <a:spLocks noGrp="1"/>
          </p:cNvSpPr>
          <p:nvPr>
            <p:ph type="body" idx="1"/>
          </p:nvPr>
        </p:nvSpPr>
        <p:spPr>
          <a:xfrm>
            <a:off x="457200" y="1524000"/>
            <a:ext cx="8229600" cy="4526100"/>
          </a:xfrm>
          <a:prstGeom prst="rect">
            <a:avLst/>
          </a:prstGeom>
          <a:noFill/>
          <a:ln>
            <a:noFill/>
          </a:ln>
        </p:spPr>
        <p:txBody>
          <a:bodyPr lIns="91425" tIns="45700" rIns="91425" bIns="45700" anchor="t" anchorCtr="0">
            <a:noAutofit/>
          </a:bodyPr>
          <a:lstStyle/>
          <a:p>
            <a:pPr marL="0" marR="0" indent="0" algn="l" rtl="0">
              <a:spcBef>
                <a:spcPts val="0"/>
              </a:spcBef>
              <a:buNone/>
            </a:pPr>
            <a:r>
              <a:rPr lang="en-US" sz="3000" b="1">
                <a:solidFill>
                  <a:schemeClr val="dk1"/>
                </a:solidFill>
              </a:rPr>
              <a:t>Oil and Inflation</a:t>
            </a:r>
          </a:p>
          <a:p>
            <a:pPr marL="0" marR="0" indent="0" algn="l" rtl="0">
              <a:spcBef>
                <a:spcPts val="0"/>
              </a:spcBef>
              <a:buNone/>
            </a:pPr>
            <a:endParaRPr sz="3000" b="1">
              <a:solidFill>
                <a:schemeClr val="dk1"/>
              </a:solidFill>
            </a:endParaRPr>
          </a:p>
          <a:p>
            <a:pPr marL="0" marR="0" indent="0" algn="ctr" rtl="0">
              <a:spcBef>
                <a:spcPts val="0"/>
              </a:spcBef>
              <a:buNone/>
            </a:pPr>
            <a:r>
              <a:rPr lang="en-US" sz="1800">
                <a:solidFill>
                  <a:schemeClr val="dk1"/>
                </a:solidFill>
              </a:rPr>
              <a:t>[1] Shafiee Shahriar, and Erkan Topal. “An overview of global gold market and gold price forecasting.” Resources Policy 35.3 (2010): 178-189</a:t>
            </a:r>
          </a:p>
          <a:p>
            <a:pPr marL="0" marR="0" indent="0" algn="l" rtl="0">
              <a:spcBef>
                <a:spcPts val="0"/>
              </a:spcBef>
              <a:buNone/>
            </a:pPr>
            <a:endParaRPr sz="1200">
              <a:solidFill>
                <a:srgbClr val="222222"/>
              </a:solidFill>
            </a:endParaRPr>
          </a:p>
          <a:p>
            <a:pPr marL="0" marR="0" lvl="0" indent="0" algn="l" rtl="0">
              <a:spcBef>
                <a:spcPts val="0"/>
              </a:spcBef>
              <a:buNone/>
            </a:pPr>
            <a:r>
              <a:rPr lang="en-US" sz="1800" b="1">
                <a:solidFill>
                  <a:schemeClr val="dk1"/>
                </a:solidFill>
              </a:rPr>
              <a:t>Macroeconomic factors affecting prices of gold</a:t>
            </a:r>
          </a:p>
          <a:p>
            <a:pPr marL="0" marR="0" indent="0" algn="l" rtl="0">
              <a:spcBef>
                <a:spcPts val="0"/>
              </a:spcBef>
              <a:buNone/>
            </a:pPr>
            <a:endParaRPr sz="1800">
              <a:solidFill>
                <a:schemeClr val="dk1"/>
              </a:solidFill>
            </a:endParaRPr>
          </a:p>
          <a:p>
            <a:pPr marL="457200" marR="0" lvl="0" indent="-342900" algn="l" rtl="0">
              <a:spcBef>
                <a:spcPts val="0"/>
              </a:spcBef>
              <a:buClr>
                <a:schemeClr val="dk1"/>
              </a:buClr>
              <a:buSzPct val="100000"/>
              <a:buFont typeface="Arial"/>
              <a:buChar char="•"/>
            </a:pPr>
            <a:r>
              <a:rPr lang="en-US" sz="1800">
                <a:solidFill>
                  <a:schemeClr val="dk1"/>
                </a:solidFill>
              </a:rPr>
              <a:t>85% correlation between oil prices and gold prices</a:t>
            </a:r>
          </a:p>
          <a:p>
            <a:pPr marL="457200" marR="0" lvl="0" indent="-342900" algn="l" rtl="0">
              <a:spcBef>
                <a:spcPts val="0"/>
              </a:spcBef>
              <a:buClr>
                <a:schemeClr val="dk1"/>
              </a:buClr>
              <a:buSzPct val="100000"/>
              <a:buFont typeface="Arial"/>
              <a:buChar char="•"/>
            </a:pPr>
            <a:r>
              <a:rPr lang="en-US" sz="1800">
                <a:solidFill>
                  <a:schemeClr val="dk1"/>
                </a:solidFill>
              </a:rPr>
              <a:t>6% correlation between inflation rate and gold price</a:t>
            </a:r>
          </a:p>
          <a:p>
            <a:pPr marL="457200" marR="0" lvl="0" indent="-342900" algn="l" rtl="0">
              <a:spcBef>
                <a:spcPts val="0"/>
              </a:spcBef>
              <a:buClr>
                <a:schemeClr val="dk1"/>
              </a:buClr>
              <a:buSzPct val="100000"/>
              <a:buFont typeface="Arial"/>
              <a:buChar char="•"/>
            </a:pPr>
            <a:r>
              <a:rPr lang="en-US" sz="1800">
                <a:solidFill>
                  <a:schemeClr val="dk1"/>
                </a:solidFill>
              </a:rPr>
              <a:t>Long-term trend reverting jump and dip diffusion model</a:t>
            </a: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Literature Review	</a:t>
            </a:r>
          </a:p>
        </p:txBody>
      </p:sp>
      <p:sp>
        <p:nvSpPr>
          <p:cNvPr id="327" name="Shape 327"/>
          <p:cNvSpPr txBox="1">
            <a:spLocks noGrp="1"/>
          </p:cNvSpPr>
          <p:nvPr>
            <p:ph type="body" idx="1"/>
          </p:nvPr>
        </p:nvSpPr>
        <p:spPr>
          <a:xfrm>
            <a:off x="457200" y="1319225"/>
            <a:ext cx="8229600" cy="45261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2400" b="1">
                <a:solidFill>
                  <a:schemeClr val="dk1"/>
                </a:solidFill>
                <a:latin typeface="Calibri"/>
                <a:ea typeface="Calibri"/>
                <a:cs typeface="Calibri"/>
                <a:sym typeface="Calibri"/>
              </a:rPr>
              <a:t>Correlation between gold and oil prices</a:t>
            </a:r>
          </a:p>
          <a:p>
            <a:pPr marL="0" marR="0" lvl="0" indent="0" algn="l" rtl="0">
              <a:spcBef>
                <a:spcPts val="0"/>
              </a:spcBef>
              <a:buNone/>
            </a:pPr>
            <a:endParaRPr sz="2400" b="1">
              <a:solidFill>
                <a:schemeClr val="dk1"/>
              </a:solidFill>
              <a:latin typeface="Calibri"/>
              <a:ea typeface="Calibri"/>
              <a:cs typeface="Calibri"/>
              <a:sym typeface="Calibri"/>
            </a:endParaRPr>
          </a:p>
          <a:p>
            <a:pPr marL="0" marR="0" lvl="0" indent="0" algn="l" rtl="0">
              <a:spcBef>
                <a:spcPts val="0"/>
              </a:spcBef>
              <a:buNone/>
            </a:pPr>
            <a:endParaRPr sz="2400" b="1">
              <a:solidFill>
                <a:schemeClr val="dk1"/>
              </a:solidFill>
              <a:latin typeface="Calibri"/>
              <a:ea typeface="Calibri"/>
              <a:cs typeface="Calibri"/>
              <a:sym typeface="Calibri"/>
            </a:endParaRPr>
          </a:p>
          <a:p>
            <a:pPr marL="0" marR="0" lvl="0" indent="0" algn="l" rtl="0">
              <a:spcBef>
                <a:spcPts val="0"/>
              </a:spcBef>
              <a:buNone/>
            </a:pPr>
            <a:endParaRPr sz="2400" b="1">
              <a:solidFill>
                <a:schemeClr val="dk1"/>
              </a:solidFill>
              <a:latin typeface="Calibri"/>
              <a:ea typeface="Calibri"/>
              <a:cs typeface="Calibri"/>
              <a:sym typeface="Calibri"/>
            </a:endParaRPr>
          </a:p>
          <a:p>
            <a:pPr marL="0" marR="0" lvl="0" indent="0" algn="l" rtl="0">
              <a:spcBef>
                <a:spcPts val="0"/>
              </a:spcBef>
              <a:buNone/>
            </a:pPr>
            <a:endParaRPr sz="2400" b="1">
              <a:solidFill>
                <a:schemeClr val="dk1"/>
              </a:solidFill>
              <a:latin typeface="Calibri"/>
              <a:ea typeface="Calibri"/>
              <a:cs typeface="Calibri"/>
              <a:sym typeface="Calibri"/>
            </a:endParaRPr>
          </a:p>
          <a:p>
            <a:pPr marL="0" marR="0" lvl="0" indent="0" algn="l" rtl="0">
              <a:spcBef>
                <a:spcPts val="0"/>
              </a:spcBef>
              <a:buNone/>
            </a:pPr>
            <a:endParaRPr sz="2400" b="1">
              <a:solidFill>
                <a:schemeClr val="dk1"/>
              </a:solidFill>
              <a:latin typeface="Calibri"/>
              <a:ea typeface="Calibri"/>
              <a:cs typeface="Calibri"/>
              <a:sym typeface="Calibri"/>
            </a:endParaRPr>
          </a:p>
          <a:p>
            <a:pPr marL="0" marR="0" lvl="0" indent="0" algn="l" rtl="0">
              <a:spcBef>
                <a:spcPts val="0"/>
              </a:spcBef>
              <a:buNone/>
            </a:pPr>
            <a:endParaRPr sz="2400" b="1">
              <a:solidFill>
                <a:schemeClr val="dk1"/>
              </a:solidFill>
              <a:latin typeface="Calibri"/>
              <a:ea typeface="Calibri"/>
              <a:cs typeface="Calibri"/>
              <a:sym typeface="Calibri"/>
            </a:endParaRPr>
          </a:p>
          <a:p>
            <a:pPr marL="0" marR="0" lvl="0" indent="0" algn="l" rtl="0">
              <a:spcBef>
                <a:spcPts val="0"/>
              </a:spcBef>
              <a:buNone/>
            </a:pPr>
            <a:endParaRPr sz="2400" b="1">
              <a:solidFill>
                <a:schemeClr val="dk1"/>
              </a:solidFill>
              <a:latin typeface="Calibri"/>
              <a:ea typeface="Calibri"/>
              <a:cs typeface="Calibri"/>
              <a:sym typeface="Calibri"/>
            </a:endParaRPr>
          </a:p>
          <a:p>
            <a:pPr marL="0" marR="0" lvl="0" indent="0" algn="l" rtl="0">
              <a:spcBef>
                <a:spcPts val="0"/>
              </a:spcBef>
              <a:buNone/>
            </a:pPr>
            <a:endParaRPr sz="2400" b="1">
              <a:solidFill>
                <a:schemeClr val="dk1"/>
              </a:solidFill>
              <a:latin typeface="Calibri"/>
              <a:ea typeface="Calibri"/>
              <a:cs typeface="Calibri"/>
              <a:sym typeface="Calibri"/>
            </a:endParaRPr>
          </a:p>
          <a:p>
            <a:pPr marL="0" marR="0" lvl="0" indent="0" algn="l" rtl="0">
              <a:spcBef>
                <a:spcPts val="0"/>
              </a:spcBef>
              <a:buNone/>
            </a:pPr>
            <a:endParaRPr sz="2400" b="1">
              <a:solidFill>
                <a:schemeClr val="dk1"/>
              </a:solidFill>
              <a:latin typeface="Calibri"/>
              <a:ea typeface="Calibri"/>
              <a:cs typeface="Calibri"/>
              <a:sym typeface="Calibri"/>
            </a:endParaRPr>
          </a:p>
          <a:p>
            <a:pPr marL="0" marR="0" lvl="0" indent="0" algn="l" rtl="0">
              <a:spcBef>
                <a:spcPts val="0"/>
              </a:spcBef>
              <a:buNone/>
            </a:pPr>
            <a:endParaRPr sz="2400" b="1">
              <a:solidFill>
                <a:schemeClr val="dk1"/>
              </a:solidFill>
              <a:latin typeface="Calibri"/>
              <a:ea typeface="Calibri"/>
              <a:cs typeface="Calibri"/>
              <a:sym typeface="Calibri"/>
            </a:endParaRPr>
          </a:p>
          <a:p>
            <a:pPr marL="0" marR="0" lvl="0" indent="0" algn="l" rtl="0">
              <a:spcBef>
                <a:spcPts val="0"/>
              </a:spcBef>
              <a:buNone/>
            </a:pPr>
            <a:endParaRPr sz="2400" b="1">
              <a:solidFill>
                <a:schemeClr val="dk1"/>
              </a:solidFill>
              <a:latin typeface="Calibri"/>
              <a:ea typeface="Calibri"/>
              <a:cs typeface="Calibri"/>
              <a:sym typeface="Calibri"/>
            </a:endParaRPr>
          </a:p>
          <a:p>
            <a:pPr marL="0" marR="0" lvl="0" indent="0" algn="l" rtl="0">
              <a:spcBef>
                <a:spcPts val="0"/>
              </a:spcBef>
              <a:buNone/>
            </a:pPr>
            <a:endParaRPr sz="2400">
              <a:solidFill>
                <a:schemeClr val="dk1"/>
              </a:solidFill>
            </a:endParaRPr>
          </a:p>
          <a:p>
            <a:pPr marL="0" marR="0" lvl="0" indent="0" algn="l" rtl="0">
              <a:spcBef>
                <a:spcPts val="0"/>
              </a:spcBef>
              <a:buNone/>
            </a:pPr>
            <a:r>
              <a:rPr lang="en-US" sz="1200">
                <a:solidFill>
                  <a:schemeClr val="dk1"/>
                </a:solidFill>
              </a:rPr>
              <a:t>Source: </a:t>
            </a:r>
            <a:r>
              <a:rPr lang="en-US" sz="1200">
                <a:solidFill>
                  <a:srgbClr val="222222"/>
                </a:solidFill>
              </a:rPr>
              <a:t>Shafiee, Shahriar, and Erkan Topal. "An overview of global gold market and gold price forecasting." </a:t>
            </a:r>
            <a:r>
              <a:rPr lang="en-US" sz="1200" i="1">
                <a:solidFill>
                  <a:srgbClr val="222222"/>
                </a:solidFill>
              </a:rPr>
              <a:t>Resources Policy</a:t>
            </a:r>
            <a:r>
              <a:rPr lang="en-US" sz="1200">
                <a:solidFill>
                  <a:srgbClr val="222222"/>
                </a:solidFill>
              </a:rPr>
              <a:t> 35.3 (2010): 178-189.</a:t>
            </a:r>
          </a:p>
        </p:txBody>
      </p:sp>
      <p:pic>
        <p:nvPicPr>
          <p:cNvPr id="328" name="Shape 328"/>
          <p:cNvPicPr preferRelativeResize="0"/>
          <p:nvPr/>
        </p:nvPicPr>
        <p:blipFill>
          <a:blip r:embed="rId3">
            <a:alphaModFix/>
          </a:blip>
          <a:stretch>
            <a:fillRect/>
          </a:stretch>
        </p:blipFill>
        <p:spPr>
          <a:xfrm>
            <a:off x="457200" y="1749400"/>
            <a:ext cx="8390699" cy="40142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857487"/>
            <a:ext cx="8229600" cy="1143000"/>
          </a:xfrm>
          <a:prstGeom prst="rect">
            <a:avLst/>
          </a:prstGeom>
        </p:spPr>
        <p:txBody>
          <a:bodyPr lIns="91425" tIns="91425" rIns="91425" bIns="91425" anchor="ctr" anchorCtr="0">
            <a:noAutofit/>
          </a:bodyPr>
          <a:lstStyle/>
          <a:p>
            <a:pPr lvl="0" rtl="0">
              <a:spcBef>
                <a:spcPts val="0"/>
              </a:spcBef>
              <a:buNone/>
            </a:pPr>
            <a:r>
              <a:rPr lang="en-US" sz="7200" b="1"/>
              <a:t>OIL</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Literature Review</a:t>
            </a:r>
          </a:p>
        </p:txBody>
      </p:sp>
      <p:sp>
        <p:nvSpPr>
          <p:cNvPr id="334" name="Shape 334"/>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0" marR="0" indent="0" algn="l" rtl="0">
              <a:spcBef>
                <a:spcPts val="0"/>
              </a:spcBef>
              <a:buNone/>
            </a:pPr>
            <a:r>
              <a:rPr lang="en-US" sz="3000" b="1">
                <a:solidFill>
                  <a:schemeClr val="dk1"/>
                </a:solidFill>
              </a:rPr>
              <a:t>Multiple Linear Regression Model</a:t>
            </a:r>
          </a:p>
          <a:p>
            <a:pPr marL="0" marR="0" indent="0" algn="l" rtl="0">
              <a:spcBef>
                <a:spcPts val="0"/>
              </a:spcBef>
              <a:buNone/>
            </a:pPr>
            <a:endParaRPr sz="3000" b="1">
              <a:solidFill>
                <a:schemeClr val="dk1"/>
              </a:solidFill>
            </a:endParaRPr>
          </a:p>
          <a:p>
            <a:pPr marL="0" marR="0" indent="0" algn="ctr" rtl="0">
              <a:spcBef>
                <a:spcPts val="0"/>
              </a:spcBef>
              <a:buNone/>
            </a:pPr>
            <a:r>
              <a:rPr lang="en-US" sz="1800">
                <a:solidFill>
                  <a:schemeClr val="dk1"/>
                </a:solidFill>
              </a:rPr>
              <a:t>[2] Ismail, Yahya and Shabri. “An overview of global gold market and gold price forecasting.” American Journal of Applied Sciences 6 (8): 1509-1514, 2009</a:t>
            </a:r>
          </a:p>
          <a:p>
            <a:pPr marL="457200" lvl="0" indent="-342900" rtl="0">
              <a:lnSpc>
                <a:spcPct val="107916"/>
              </a:lnSpc>
              <a:spcBef>
                <a:spcPts val="0"/>
              </a:spcBef>
              <a:spcAft>
                <a:spcPts val="800"/>
              </a:spcAft>
              <a:buClr>
                <a:schemeClr val="dk1"/>
              </a:buClr>
              <a:buSzPct val="100000"/>
              <a:buFont typeface="Calibri"/>
              <a:buChar char="•"/>
            </a:pPr>
            <a:r>
              <a:rPr lang="en-US" sz="1800">
                <a:solidFill>
                  <a:schemeClr val="dk1"/>
                </a:solidFill>
                <a:latin typeface="Calibri"/>
                <a:ea typeface="Calibri"/>
                <a:cs typeface="Calibri"/>
                <a:sym typeface="Calibri"/>
              </a:rPr>
              <a:t>Consider 7 factors:  </a:t>
            </a:r>
            <a:r>
              <a:rPr lang="en-US" sz="1800" b="1">
                <a:solidFill>
                  <a:schemeClr val="dk1"/>
                </a:solidFill>
                <a:latin typeface="Calibri"/>
                <a:ea typeface="Calibri"/>
                <a:cs typeface="Calibri"/>
                <a:sym typeface="Calibri"/>
              </a:rPr>
              <a:t>Commodity Research Bureau future index (CRB); USD/Euro Foreign Exchange Rate (EUROUSD); Inflation rate (INF); Money Supply (M1); </a:t>
            </a:r>
            <a:r>
              <a:rPr lang="en-US" sz="1800">
                <a:solidFill>
                  <a:schemeClr val="dk1"/>
                </a:solidFill>
                <a:latin typeface="Calibri"/>
                <a:ea typeface="Calibri"/>
                <a:cs typeface="Calibri"/>
                <a:sym typeface="Calibri"/>
              </a:rPr>
              <a:t>New York Stock Exchange (NYSE); Standard and Poor 500 (SPX); Treasury Bill (T-BILL) and US Dollar index (USDX)</a:t>
            </a:r>
          </a:p>
          <a:p>
            <a:pPr marL="457200" lvl="0" indent="-342900" rtl="0">
              <a:lnSpc>
                <a:spcPct val="107916"/>
              </a:lnSpc>
              <a:spcBef>
                <a:spcPts val="0"/>
              </a:spcBef>
              <a:spcAft>
                <a:spcPts val="800"/>
              </a:spcAft>
              <a:buClr>
                <a:schemeClr val="dk1"/>
              </a:buClr>
              <a:buSzPct val="100000"/>
              <a:buFont typeface="Calibri"/>
              <a:buChar char="•"/>
            </a:pPr>
            <a:r>
              <a:rPr lang="en-US" sz="1800">
                <a:solidFill>
                  <a:schemeClr val="dk1"/>
                </a:solidFill>
                <a:latin typeface="Calibri"/>
                <a:ea typeface="Calibri"/>
                <a:cs typeface="Calibri"/>
                <a:sym typeface="Calibri"/>
              </a:rPr>
              <a:t>Develop 2 models based on 4 key factors</a:t>
            </a:r>
          </a:p>
          <a:p>
            <a:pPr marL="0" marR="0" lvl="0" indent="0" algn="l" rtl="0">
              <a:spcBef>
                <a:spcPts val="0"/>
              </a:spcBef>
              <a:buNone/>
            </a:pPr>
            <a:endParaRPr sz="180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r>
              <a:rPr lang="en-US" sz="4400">
                <a:solidFill>
                  <a:schemeClr val="dk1"/>
                </a:solidFill>
                <a:latin typeface="Calibri"/>
                <a:ea typeface="Calibri"/>
                <a:cs typeface="Calibri"/>
                <a:sym typeface="Calibri"/>
              </a:rPr>
              <a:t>Literature Review	</a:t>
            </a:r>
          </a:p>
          <a:p>
            <a:pPr>
              <a:spcBef>
                <a:spcPts val="0"/>
              </a:spcBef>
              <a:buNone/>
            </a:pPr>
            <a:endParaRPr/>
          </a:p>
        </p:txBody>
      </p:sp>
      <p:sp>
        <p:nvSpPr>
          <p:cNvPr id="340" name="Shape 340"/>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341" name="Shape 341"/>
          <p:cNvPicPr preferRelativeResize="0"/>
          <p:nvPr/>
        </p:nvPicPr>
        <p:blipFill rotWithShape="1">
          <a:blip r:embed="rId3">
            <a:alphaModFix/>
          </a:blip>
          <a:srcRect r="-15194" b="14951"/>
          <a:stretch/>
        </p:blipFill>
        <p:spPr>
          <a:xfrm>
            <a:off x="528600" y="1735950"/>
            <a:ext cx="7726474" cy="41021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r>
              <a:rPr lang="en-US" sz="4400">
                <a:solidFill>
                  <a:schemeClr val="dk1"/>
                </a:solidFill>
                <a:latin typeface="Calibri"/>
                <a:ea typeface="Calibri"/>
                <a:cs typeface="Calibri"/>
                <a:sym typeface="Calibri"/>
              </a:rPr>
              <a:t>Literature Review</a:t>
            </a:r>
          </a:p>
          <a:p>
            <a:pPr lvl="0" rtl="0">
              <a:spcBef>
                <a:spcPts val="0"/>
              </a:spcBef>
              <a:buNone/>
            </a:pPr>
            <a:endParaRPr/>
          </a:p>
        </p:txBody>
      </p:sp>
      <p:sp>
        <p:nvSpPr>
          <p:cNvPr id="347" name="Shape 347"/>
          <p:cNvSpPr txBox="1">
            <a:spLocks noGrp="1"/>
          </p:cNvSpPr>
          <p:nvPr>
            <p:ph type="body" idx="1"/>
          </p:nvPr>
        </p:nvSpPr>
        <p:spPr>
          <a:xfrm>
            <a:off x="457200" y="1245200"/>
            <a:ext cx="8229600" cy="4526100"/>
          </a:xfrm>
          <a:prstGeom prst="rect">
            <a:avLst/>
          </a:prstGeom>
        </p:spPr>
        <p:txBody>
          <a:bodyPr lIns="91425" tIns="91425" rIns="91425" bIns="91425" anchor="t" anchorCtr="0">
            <a:noAutofit/>
          </a:bodyPr>
          <a:lstStyle/>
          <a:p>
            <a:pPr rtl="0">
              <a:spcBef>
                <a:spcPts val="0"/>
              </a:spcBef>
              <a:buNone/>
            </a:pPr>
            <a:r>
              <a:rPr lang="en-US" sz="3000" b="1">
                <a:solidFill>
                  <a:schemeClr val="dk1"/>
                </a:solidFill>
              </a:rPr>
              <a:t>Particle Swarm Optimization</a:t>
            </a:r>
          </a:p>
          <a:p>
            <a:pPr rtl="0">
              <a:spcBef>
                <a:spcPts val="0"/>
              </a:spcBef>
              <a:buNone/>
            </a:pPr>
            <a:endParaRPr sz="3000" b="1">
              <a:solidFill>
                <a:schemeClr val="dk1"/>
              </a:solidFill>
            </a:endParaRPr>
          </a:p>
          <a:p>
            <a:pPr lvl="0" rtl="0">
              <a:spcBef>
                <a:spcPts val="0"/>
              </a:spcBef>
              <a:buNone/>
            </a:pPr>
            <a:r>
              <a:rPr lang="en-US" sz="1800">
                <a:solidFill>
                  <a:schemeClr val="dk1"/>
                </a:solidFill>
              </a:rPr>
              <a:t>[3] Hadavandi, Ghanbari and Abbasian-Naghneh. “Developing a Time Series Model Based on Partical Swarm Optimization for Gold Price Forecasting” Third International Conference on Business Intelligence and Financial Engineering (2010)</a:t>
            </a:r>
          </a:p>
          <a:p>
            <a:pPr marL="0" lvl="0" indent="0" rtl="0">
              <a:lnSpc>
                <a:spcPct val="107916"/>
              </a:lnSpc>
              <a:spcBef>
                <a:spcPts val="0"/>
              </a:spcBef>
              <a:spcAft>
                <a:spcPts val="800"/>
              </a:spcAft>
              <a:buNone/>
            </a:pPr>
            <a:endParaRPr sz="2200">
              <a:solidFill>
                <a:schemeClr val="dk1"/>
              </a:solidFill>
              <a:latin typeface="Calibri"/>
              <a:ea typeface="Calibri"/>
              <a:cs typeface="Calibri"/>
              <a:sym typeface="Calibri"/>
            </a:endParaRPr>
          </a:p>
          <a:p>
            <a:pPr marL="457200" lvl="0" indent="-342900" rtl="0">
              <a:lnSpc>
                <a:spcPct val="107916"/>
              </a:lnSpc>
              <a:spcBef>
                <a:spcPts val="0"/>
              </a:spcBef>
              <a:spcAft>
                <a:spcPts val="800"/>
              </a:spcAft>
              <a:buClr>
                <a:schemeClr val="dk1"/>
              </a:buClr>
              <a:buSzPct val="100000"/>
              <a:buFont typeface="Calibri"/>
              <a:buChar char="•"/>
            </a:pPr>
            <a:r>
              <a:rPr lang="en-US" sz="1800">
                <a:solidFill>
                  <a:schemeClr val="dk1"/>
                </a:solidFill>
                <a:latin typeface="Calibri"/>
                <a:ea typeface="Calibri"/>
                <a:cs typeface="Calibri"/>
                <a:sym typeface="Calibri"/>
              </a:rPr>
              <a:t>GP(k) = α</a:t>
            </a:r>
            <a:r>
              <a:rPr lang="en-US" sz="1800" baseline="-25000">
                <a:solidFill>
                  <a:schemeClr val="dk1"/>
                </a:solidFill>
                <a:latin typeface="Calibri"/>
                <a:ea typeface="Calibri"/>
                <a:cs typeface="Calibri"/>
                <a:sym typeface="Calibri"/>
              </a:rPr>
              <a:t>1 </a:t>
            </a:r>
            <a:r>
              <a:rPr lang="en-US" sz="1800">
                <a:solidFill>
                  <a:schemeClr val="dk1"/>
                </a:solidFill>
                <a:latin typeface="Calibri"/>
                <a:ea typeface="Calibri"/>
                <a:cs typeface="Calibri"/>
                <a:sym typeface="Calibri"/>
              </a:rPr>
              <a:t>GP(k-1)+ α</a:t>
            </a:r>
            <a:r>
              <a:rPr lang="en-US" sz="1800" baseline="-250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GP(k-2)+ α</a:t>
            </a:r>
            <a:r>
              <a:rPr lang="en-US" sz="1800" baseline="-25000">
                <a:solidFill>
                  <a:schemeClr val="dk1"/>
                </a:solidFill>
                <a:latin typeface="Calibri"/>
                <a:ea typeface="Calibri"/>
                <a:cs typeface="Calibri"/>
                <a:sym typeface="Calibri"/>
              </a:rPr>
              <a:t>3</a:t>
            </a:r>
          </a:p>
          <a:p>
            <a:pPr marL="0" lvl="0" indent="457200" rtl="0">
              <a:lnSpc>
                <a:spcPct val="107916"/>
              </a:lnSpc>
              <a:spcBef>
                <a:spcPts val="0"/>
              </a:spcBef>
              <a:spcAft>
                <a:spcPts val="800"/>
              </a:spcAft>
              <a:buClr>
                <a:schemeClr val="dk1"/>
              </a:buClr>
              <a:buSzPct val="61111"/>
              <a:buFont typeface="Arial"/>
              <a:buNone/>
            </a:pPr>
            <a:r>
              <a:rPr lang="en-US" sz="1800">
                <a:solidFill>
                  <a:schemeClr val="dk1"/>
                </a:solidFill>
                <a:latin typeface="Calibri"/>
                <a:ea typeface="Calibri"/>
                <a:cs typeface="Calibri"/>
                <a:sym typeface="Calibri"/>
              </a:rPr>
              <a:t>GP(k) is Gold price in kth day.</a:t>
            </a:r>
          </a:p>
          <a:p>
            <a:pPr marL="457200" lvl="0" indent="-342900" rtl="0">
              <a:lnSpc>
                <a:spcPct val="107916"/>
              </a:lnSpc>
              <a:spcBef>
                <a:spcPts val="0"/>
              </a:spcBef>
              <a:spcAft>
                <a:spcPts val="800"/>
              </a:spcAft>
              <a:buClr>
                <a:schemeClr val="dk1"/>
              </a:buClr>
              <a:buSzPct val="100000"/>
              <a:buFont typeface="Calibri"/>
              <a:buChar char="•"/>
            </a:pPr>
            <a:r>
              <a:rPr lang="en-US" sz="1800">
                <a:solidFill>
                  <a:schemeClr val="dk1"/>
                </a:solidFill>
                <a:latin typeface="Calibri"/>
                <a:ea typeface="Calibri"/>
                <a:cs typeface="Calibri"/>
                <a:sym typeface="Calibri"/>
              </a:rPr>
              <a:t>PSO algorithm(which is an evolutionary computation technique based on the simulation of bird flocking in 2 dimensions) is used for estimation of parameters vector (α</a:t>
            </a:r>
            <a:r>
              <a:rPr lang="en-US" sz="1800" baseline="-250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α</a:t>
            </a:r>
            <a:r>
              <a:rPr lang="en-US" sz="1800" baseline="-250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α</a:t>
            </a:r>
            <a:r>
              <a:rPr lang="en-US" sz="1800" baseline="-25000">
                <a:solidFill>
                  <a:schemeClr val="dk1"/>
                </a:solidFill>
                <a:latin typeface="Calibri"/>
                <a:ea typeface="Calibri"/>
                <a:cs typeface="Calibri"/>
                <a:sym typeface="Calibri"/>
              </a:rPr>
              <a:t>3</a:t>
            </a:r>
            <a:r>
              <a:rPr lang="en-US" sz="1800">
                <a:solidFill>
                  <a:schemeClr val="dk1"/>
                </a:solidFill>
                <a:latin typeface="Calibri"/>
                <a:ea typeface="Calibri"/>
                <a:cs typeface="Calibri"/>
                <a:sym typeface="Calibri"/>
              </a:rPr>
              <a:t>). </a:t>
            </a:r>
          </a:p>
          <a:p>
            <a:pPr marL="457200" lvl="0" indent="-342900" rtl="0">
              <a:lnSpc>
                <a:spcPct val="107916"/>
              </a:lnSpc>
              <a:spcBef>
                <a:spcPts val="0"/>
              </a:spcBef>
              <a:spcAft>
                <a:spcPts val="800"/>
              </a:spcAft>
              <a:buClr>
                <a:schemeClr val="dk1"/>
              </a:buClr>
              <a:buSzPct val="100000"/>
              <a:buFont typeface="Calibri"/>
              <a:buChar char="•"/>
            </a:pPr>
            <a:r>
              <a:rPr lang="en-US" sz="1800">
                <a:solidFill>
                  <a:schemeClr val="dk1"/>
                </a:solidFill>
                <a:latin typeface="Calibri"/>
                <a:ea typeface="Calibri"/>
                <a:cs typeface="Calibri"/>
                <a:sym typeface="Calibri"/>
              </a:rPr>
              <a:t>They use: α</a:t>
            </a:r>
            <a:r>
              <a:rPr lang="en-US" sz="1800" baseline="-250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0.976, α</a:t>
            </a:r>
            <a:r>
              <a:rPr lang="en-US" sz="1800" baseline="-250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=.01373 and α</a:t>
            </a:r>
            <a:r>
              <a:rPr lang="en-US" sz="1800" baseline="-25000">
                <a:solidFill>
                  <a:schemeClr val="dk1"/>
                </a:solidFill>
                <a:latin typeface="Calibri"/>
                <a:ea typeface="Calibri"/>
                <a:cs typeface="Calibri"/>
                <a:sym typeface="Calibri"/>
              </a:rPr>
              <a:t>3</a:t>
            </a:r>
            <a:r>
              <a:rPr lang="en-US" sz="1800">
                <a:solidFill>
                  <a:schemeClr val="dk1"/>
                </a:solidFill>
                <a:latin typeface="Calibri"/>
                <a:ea typeface="Calibri"/>
                <a:cs typeface="Calibri"/>
                <a:sym typeface="Calibri"/>
              </a:rPr>
              <a:t> = 0.1157. Their method seems better than ARIMA, ANN and OLS methods. </a:t>
            </a:r>
          </a:p>
          <a:p>
            <a:pPr marL="457200" lvl="0" indent="-342900" rtl="0">
              <a:lnSpc>
                <a:spcPct val="107916"/>
              </a:lnSpc>
              <a:spcBef>
                <a:spcPts val="0"/>
              </a:spcBef>
              <a:spcAft>
                <a:spcPts val="800"/>
              </a:spcAft>
              <a:buClr>
                <a:schemeClr val="dk1"/>
              </a:buClr>
              <a:buSzPct val="100000"/>
              <a:buFont typeface="Calibri"/>
              <a:buChar char="•"/>
            </a:pPr>
            <a:r>
              <a:rPr lang="en-US" sz="1800">
                <a:solidFill>
                  <a:schemeClr val="dk1"/>
                </a:solidFill>
                <a:latin typeface="Calibri"/>
                <a:ea typeface="Calibri"/>
                <a:cs typeface="Calibri"/>
                <a:sym typeface="Calibri"/>
              </a:rPr>
              <a:t>The main flaw is that the algorithm just looks at the prices for the last two days!!</a:t>
            </a:r>
          </a:p>
          <a:p>
            <a:pPr marL="0" lvl="0" indent="0" rtl="0">
              <a:lnSpc>
                <a:spcPct val="107916"/>
              </a:lnSpc>
              <a:spcBef>
                <a:spcPts val="0"/>
              </a:spcBef>
              <a:spcAft>
                <a:spcPts val="800"/>
              </a:spcAft>
              <a:buNone/>
            </a:pPr>
            <a:endParaRPr sz="1800">
              <a:solidFill>
                <a:schemeClr val="dk1"/>
              </a:solidFill>
              <a:latin typeface="Calibri"/>
              <a:ea typeface="Calibri"/>
              <a:cs typeface="Calibri"/>
              <a:sym typeface="Calibri"/>
            </a:endParaRPr>
          </a:p>
          <a:p>
            <a:pPr marL="0" lvl="0" indent="0" rtl="0">
              <a:lnSpc>
                <a:spcPct val="107916"/>
              </a:lnSpc>
              <a:spcBef>
                <a:spcPts val="0"/>
              </a:spcBef>
              <a:spcAft>
                <a:spcPts val="800"/>
              </a:spcAft>
              <a:buClr>
                <a:schemeClr val="dk1"/>
              </a:buClr>
              <a:buFont typeface="Arial"/>
              <a:buNone/>
            </a:pPr>
            <a:endParaRPr sz="240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r>
              <a:rPr lang="en-US" sz="4400">
                <a:solidFill>
                  <a:schemeClr val="dk1"/>
                </a:solidFill>
                <a:latin typeface="Calibri"/>
                <a:ea typeface="Calibri"/>
                <a:cs typeface="Calibri"/>
                <a:sym typeface="Calibri"/>
              </a:rPr>
              <a:t>Literature Review</a:t>
            </a:r>
          </a:p>
          <a:p>
            <a:pPr lvl="0" rtl="0">
              <a:spcBef>
                <a:spcPts val="0"/>
              </a:spcBef>
              <a:buClr>
                <a:schemeClr val="dk1"/>
              </a:buClr>
              <a:buFont typeface="Arial"/>
              <a:buNone/>
            </a:pPr>
            <a:endParaRPr>
              <a:solidFill>
                <a:schemeClr val="dk1"/>
              </a:solidFill>
            </a:endParaRPr>
          </a:p>
          <a:p>
            <a:pPr>
              <a:spcBef>
                <a:spcPts val="0"/>
              </a:spcBef>
              <a:buNone/>
            </a:pPr>
            <a:endParaRPr/>
          </a:p>
        </p:txBody>
      </p:sp>
      <p:sp>
        <p:nvSpPr>
          <p:cNvPr id="353" name="Shape 353"/>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a:spcBef>
                <a:spcPts val="0"/>
              </a:spcBef>
              <a:buNone/>
            </a:pPr>
            <a:endParaRPr/>
          </a:p>
        </p:txBody>
      </p:sp>
      <p:pic>
        <p:nvPicPr>
          <p:cNvPr id="354" name="Shape 354"/>
          <p:cNvPicPr preferRelativeResize="0"/>
          <p:nvPr/>
        </p:nvPicPr>
        <p:blipFill>
          <a:blip r:embed="rId3">
            <a:alphaModFix/>
          </a:blip>
          <a:stretch>
            <a:fillRect/>
          </a:stretch>
        </p:blipFill>
        <p:spPr>
          <a:xfrm>
            <a:off x="1028700" y="1771650"/>
            <a:ext cx="6560824" cy="43546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Literature Review</a:t>
            </a:r>
          </a:p>
        </p:txBody>
      </p:sp>
      <p:sp>
        <p:nvSpPr>
          <p:cNvPr id="360" name="Shape 360"/>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2400">
                <a:solidFill>
                  <a:schemeClr val="dk1"/>
                </a:solidFill>
                <a:latin typeface="Calibri"/>
                <a:ea typeface="Calibri"/>
                <a:cs typeface="Calibri"/>
                <a:sym typeface="Calibri"/>
              </a:rPr>
              <a:t>Comparison</a:t>
            </a:r>
          </a:p>
          <a:p>
            <a:pPr marL="457200" marR="0" lvl="0" indent="-381000" algn="l"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Which method is more accurate?</a:t>
            </a:r>
          </a:p>
          <a:p>
            <a:pPr marL="457200" marR="0" lvl="0" indent="-381000" algn="l" rtl="0">
              <a:spcBef>
                <a:spcPts val="0"/>
              </a:spcBef>
              <a:buClr>
                <a:schemeClr val="dk1"/>
              </a:buClr>
              <a:buSzPct val="100000"/>
              <a:buFont typeface="Calibri"/>
              <a:buChar char="-"/>
            </a:pPr>
            <a:r>
              <a:rPr lang="en-US" sz="2400">
                <a:solidFill>
                  <a:schemeClr val="dk1"/>
                </a:solidFill>
                <a:latin typeface="Calibri"/>
                <a:ea typeface="Calibri"/>
                <a:cs typeface="Calibri"/>
                <a:sym typeface="Calibri"/>
              </a:rPr>
              <a:t>Which method would be suitable for short term (our actual modelling)</a:t>
            </a:r>
          </a:p>
        </p:txBody>
      </p:sp>
    </p:spTree>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4400">
                <a:solidFill>
                  <a:schemeClr val="dk1"/>
                </a:solidFill>
                <a:latin typeface="Calibri"/>
                <a:ea typeface="Calibri"/>
                <a:cs typeface="Calibri"/>
                <a:sym typeface="Calibri"/>
              </a:rPr>
              <a:t>Data Sets: Gold</a:t>
            </a:r>
          </a:p>
        </p:txBody>
      </p:sp>
      <p:sp>
        <p:nvSpPr>
          <p:cNvPr id="366" name="Shape 366"/>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Benchmarking the price of gold</a:t>
            </a:r>
          </a:p>
          <a:p>
            <a:pPr marL="914400" lvl="1" indent="-419100" rtl="0">
              <a:spcBef>
                <a:spcPts val="0"/>
              </a:spcBef>
              <a:buClr>
                <a:schemeClr val="dk1"/>
              </a:buClr>
              <a:buSzPct val="100000"/>
              <a:buFont typeface="Calibri"/>
              <a:buChar char="–"/>
            </a:pPr>
            <a:r>
              <a:rPr lang="en-US" sz="3000" b="1">
                <a:solidFill>
                  <a:schemeClr val="dk1"/>
                </a:solidFill>
                <a:latin typeface="Calibri"/>
                <a:ea typeface="Calibri"/>
                <a:cs typeface="Calibri"/>
                <a:sym typeface="Calibri"/>
              </a:rPr>
              <a:t>London Gold Fix:</a:t>
            </a:r>
            <a:r>
              <a:rPr lang="en-US" sz="3000">
                <a:solidFill>
                  <a:schemeClr val="dk1"/>
                </a:solidFill>
                <a:latin typeface="Calibri"/>
                <a:ea typeface="Calibri"/>
                <a:cs typeface="Calibri"/>
                <a:sym typeface="Calibri"/>
              </a:rPr>
              <a:t> </a:t>
            </a:r>
            <a:br>
              <a:rPr lang="en-US" sz="3000">
                <a:solidFill>
                  <a:schemeClr val="dk1"/>
                </a:solidFill>
                <a:latin typeface="Calibri"/>
                <a:ea typeface="Calibri"/>
                <a:cs typeface="Calibri"/>
                <a:sym typeface="Calibri"/>
              </a:rPr>
            </a:br>
            <a:r>
              <a:rPr lang="en-US" sz="3000">
                <a:solidFill>
                  <a:schemeClr val="dk1"/>
                </a:solidFill>
                <a:latin typeface="Calibri"/>
                <a:ea typeface="Calibri"/>
                <a:cs typeface="Calibri"/>
                <a:sym typeface="Calibri"/>
              </a:rPr>
              <a:t>Five members</a:t>
            </a:r>
            <a:br>
              <a:rPr lang="en-US" sz="3000">
                <a:solidFill>
                  <a:schemeClr val="dk1"/>
                </a:solidFill>
                <a:latin typeface="Calibri"/>
                <a:ea typeface="Calibri"/>
                <a:cs typeface="Calibri"/>
                <a:sym typeface="Calibri"/>
              </a:rPr>
            </a:br>
            <a:r>
              <a:rPr lang="en-US" sz="3000">
                <a:solidFill>
                  <a:schemeClr val="dk1"/>
                </a:solidFill>
                <a:latin typeface="Calibri"/>
                <a:ea typeface="Calibri"/>
                <a:cs typeface="Calibri"/>
                <a:sym typeface="Calibri"/>
              </a:rPr>
              <a:t>two fixes daily</a:t>
            </a:r>
          </a:p>
          <a:p>
            <a:pPr marL="0" indent="0" rtl="0">
              <a:spcBef>
                <a:spcPts val="0"/>
              </a:spcBef>
              <a:buNone/>
            </a:pPr>
            <a:endParaRPr sz="3000">
              <a:solidFill>
                <a:schemeClr val="dk1"/>
              </a:solidFill>
              <a:latin typeface="Calibri"/>
              <a:ea typeface="Calibri"/>
              <a:cs typeface="Calibri"/>
              <a:sym typeface="Calibri"/>
            </a:endParaRPr>
          </a:p>
          <a:p>
            <a:pPr marL="914400" lvl="1" indent="-419100" rtl="0">
              <a:spcBef>
                <a:spcPts val="0"/>
              </a:spcBef>
              <a:buClr>
                <a:schemeClr val="dk1"/>
              </a:buClr>
              <a:buSzPct val="100000"/>
              <a:buFont typeface="Calibri"/>
              <a:buChar char="–"/>
            </a:pPr>
            <a:r>
              <a:rPr lang="en-US" sz="3000" b="1">
                <a:solidFill>
                  <a:schemeClr val="dk1"/>
                </a:solidFill>
                <a:latin typeface="Calibri"/>
                <a:ea typeface="Calibri"/>
                <a:cs typeface="Calibri"/>
                <a:sym typeface="Calibri"/>
              </a:rPr>
              <a:t>Spot Price</a:t>
            </a:r>
          </a:p>
        </p:txBody>
      </p:sp>
      <p:pic>
        <p:nvPicPr>
          <p:cNvPr id="367" name="Shape 367"/>
          <p:cNvPicPr preferRelativeResize="0"/>
          <p:nvPr/>
        </p:nvPicPr>
        <p:blipFill>
          <a:blip r:embed="rId3">
            <a:alphaModFix/>
          </a:blip>
          <a:stretch>
            <a:fillRect/>
          </a:stretch>
        </p:blipFill>
        <p:spPr>
          <a:xfrm>
            <a:off x="5334837" y="2820787"/>
            <a:ext cx="2562225" cy="1781175"/>
          </a:xfrm>
          <a:prstGeom prst="rect">
            <a:avLst/>
          </a:prstGeom>
          <a:noFill/>
          <a:ln>
            <a:noFill/>
          </a:ln>
        </p:spPr>
      </p:pic>
      <p:sp>
        <p:nvSpPr>
          <p:cNvPr id="368" name="Shape 368"/>
          <p:cNvSpPr txBox="1"/>
          <p:nvPr/>
        </p:nvSpPr>
        <p:spPr>
          <a:xfrm>
            <a:off x="5357300" y="4857075"/>
            <a:ext cx="1645800" cy="387299"/>
          </a:xfrm>
          <a:prstGeom prst="rect">
            <a:avLst/>
          </a:prstGeom>
          <a:noFill/>
          <a:ln>
            <a:noFill/>
          </a:ln>
        </p:spPr>
        <p:txBody>
          <a:bodyPr lIns="91425" tIns="91425" rIns="91425" bIns="91425" anchor="t" anchorCtr="0">
            <a:noAutofit/>
          </a:bodyPr>
          <a:lstStyle/>
          <a:p>
            <a:pPr>
              <a:spcBef>
                <a:spcPts val="0"/>
              </a:spcBef>
              <a:buNone/>
            </a:pPr>
            <a:r>
              <a:rPr lang="en-US">
                <a:solidFill>
                  <a:schemeClr val="dk1"/>
                </a:solidFill>
                <a:latin typeface="Calibri"/>
                <a:ea typeface="Calibri"/>
                <a:cs typeface="Calibri"/>
                <a:sym typeface="Calibri"/>
              </a:rPr>
              <a:t>Source: Reuters</a:t>
            </a:r>
          </a:p>
        </p:txBody>
      </p:sp>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Data Sets: </a:t>
            </a:r>
            <a:r>
              <a:rPr lang="en-US" sz="4400">
                <a:solidFill>
                  <a:schemeClr val="dk1"/>
                </a:solidFill>
                <a:latin typeface="Calibri"/>
                <a:ea typeface="Calibri"/>
                <a:cs typeface="Calibri"/>
                <a:sym typeface="Calibri"/>
              </a:rPr>
              <a:t>Gold</a:t>
            </a:r>
          </a:p>
        </p:txBody>
      </p:sp>
      <p:sp>
        <p:nvSpPr>
          <p:cNvPr id="374" name="Shape 374"/>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Historical Gold Prices</a:t>
            </a:r>
          </a:p>
          <a:p>
            <a:pPr marL="0" marR="0" indent="0" algn="l" rtl="0">
              <a:spcBef>
                <a:spcPts val="0"/>
              </a:spcBef>
              <a:buNone/>
            </a:pPr>
            <a:r>
              <a:rPr lang="en-US" sz="3200">
                <a:solidFill>
                  <a:schemeClr val="dk1"/>
                </a:solidFill>
                <a:latin typeface="Calibri"/>
                <a:ea typeface="Calibri"/>
                <a:cs typeface="Calibri"/>
                <a:sym typeface="Calibri"/>
              </a:rPr>
              <a:t>World Gold Council</a:t>
            </a:r>
          </a:p>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Other parameters</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USD-EURO Exchange Rate</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Inflation Rate</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US Dollar Index</a:t>
            </a:r>
          </a:p>
          <a:p>
            <a:pPr marL="914400" marR="0" lvl="1"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etc</a:t>
            </a:r>
          </a:p>
          <a:p>
            <a:pPr marL="342900" marR="0" lvl="0" indent="-139700" algn="l" rtl="0">
              <a:spcBef>
                <a:spcPts val="0"/>
              </a:spcBef>
              <a:buClr>
                <a:schemeClr val="dk1"/>
              </a:buClr>
              <a:buFont typeface="Arial"/>
              <a:buNone/>
            </a:pPr>
            <a:endParaRPr sz="32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4400">
                <a:solidFill>
                  <a:schemeClr val="dk1"/>
                </a:solidFill>
                <a:latin typeface="Calibri"/>
                <a:ea typeface="Calibri"/>
                <a:cs typeface="Calibri"/>
                <a:sym typeface="Calibri"/>
              </a:rPr>
              <a:t>Images/Video</a:t>
            </a:r>
          </a:p>
        </p:txBody>
      </p:sp>
      <p:pic>
        <p:nvPicPr>
          <p:cNvPr id="380" name="Shape 380"/>
          <p:cNvPicPr preferRelativeResize="0"/>
          <p:nvPr/>
        </p:nvPicPr>
        <p:blipFill>
          <a:blip r:embed="rId3">
            <a:alphaModFix/>
          </a:blip>
          <a:stretch>
            <a:fillRect/>
          </a:stretch>
        </p:blipFill>
        <p:spPr>
          <a:xfrm>
            <a:off x="968200" y="1571225"/>
            <a:ext cx="7207601" cy="48187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Baseline Models</a:t>
            </a:r>
          </a:p>
        </p:txBody>
      </p:sp>
      <p:sp>
        <p:nvSpPr>
          <p:cNvPr id="386" name="Shape 386"/>
          <p:cNvSpPr txBox="1">
            <a:spLocks noGrp="1"/>
          </p:cNvSpPr>
          <p:nvPr>
            <p:ph type="body" idx="1"/>
          </p:nvPr>
        </p:nvSpPr>
        <p:spPr>
          <a:xfrm>
            <a:off x="457200" y="1568600"/>
            <a:ext cx="8229600" cy="45261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3000">
                <a:solidFill>
                  <a:schemeClr val="dk1"/>
                </a:solidFill>
                <a:latin typeface="Calibri"/>
                <a:ea typeface="Calibri"/>
                <a:cs typeface="Calibri"/>
                <a:sym typeface="Calibri"/>
              </a:rPr>
              <a:t>(same as oil)</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Model 0.0 - Assuming the price to be constant</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Model 0.1 - Average of the price of last k(=3) days</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Model 0.2 - Model As per PSO Paper</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Model 0.3 - Weighted average of the last k(=3) days. Weight of the ith day in the history is (k-i+1)</a:t>
            </a:r>
          </a:p>
          <a:p>
            <a:pPr marL="457200" marR="0" lvl="0" indent="-419100" algn="l" rtl="0">
              <a:spcBef>
                <a:spcPts val="0"/>
              </a:spcBef>
              <a:buClr>
                <a:schemeClr val="dk1"/>
              </a:buClr>
              <a:buSzPct val="100000"/>
              <a:buFont typeface="Calibri"/>
              <a:buChar char="•"/>
            </a:pPr>
            <a:r>
              <a:rPr lang="en-US" sz="3000">
                <a:solidFill>
                  <a:schemeClr val="dk1"/>
                </a:solidFill>
                <a:latin typeface="Calibri"/>
                <a:ea typeface="Calibri"/>
                <a:cs typeface="Calibri"/>
                <a:sym typeface="Calibri"/>
              </a:rPr>
              <a:t>Model 0.4 - Weighted average of the last k(=3) days. Weight of the ith day in the history is (k-i+1)^3</a:t>
            </a:r>
          </a:p>
        </p:txBody>
      </p:sp>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Initial Prediction - </a:t>
            </a:r>
            <a:r>
              <a:rPr lang="en-US" sz="4400">
                <a:solidFill>
                  <a:schemeClr val="dk1"/>
                </a:solidFill>
                <a:latin typeface="Calibri"/>
                <a:ea typeface="Calibri"/>
                <a:cs typeface="Calibri"/>
                <a:sym typeface="Calibri"/>
              </a:rPr>
              <a:t>Gold</a:t>
            </a:r>
          </a:p>
        </p:txBody>
      </p:sp>
      <p:sp>
        <p:nvSpPr>
          <p:cNvPr id="392" name="Shape 392"/>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Font typeface="Arial"/>
              <a:buNone/>
            </a:pPr>
            <a:endParaRPr sz="3200" b="0" i="0" u="none" strike="noStrike" cap="none" baseline="0">
              <a:solidFill>
                <a:schemeClr val="dk1"/>
              </a:solidFill>
              <a:latin typeface="Calibri"/>
              <a:ea typeface="Calibri"/>
              <a:cs typeface="Calibri"/>
              <a:sym typeface="Calibri"/>
            </a:endParaRPr>
          </a:p>
        </p:txBody>
      </p:sp>
      <p:pic>
        <p:nvPicPr>
          <p:cNvPr id="393" name="Shape 393"/>
          <p:cNvPicPr preferRelativeResize="0"/>
          <p:nvPr/>
        </p:nvPicPr>
        <p:blipFill>
          <a:blip r:embed="rId3">
            <a:alphaModFix/>
          </a:blip>
          <a:stretch>
            <a:fillRect/>
          </a:stretch>
        </p:blipFill>
        <p:spPr>
          <a:xfrm>
            <a:off x="0" y="1391525"/>
            <a:ext cx="9143999" cy="49434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Challenge: Predicting Oil Prices</a:t>
            </a:r>
          </a:p>
        </p:txBody>
      </p:sp>
      <p:sp>
        <p:nvSpPr>
          <p:cNvPr id="104" name="Shape 104"/>
          <p:cNvSpPr txBox="1">
            <a:spLocks noGrp="1"/>
          </p:cNvSpPr>
          <p:nvPr>
            <p:ph type="body" idx="1"/>
          </p:nvPr>
        </p:nvSpPr>
        <p:spPr>
          <a:xfrm>
            <a:off x="457200" y="1676400"/>
            <a:ext cx="8229600" cy="4526100"/>
          </a:xfrm>
          <a:prstGeom prst="rect">
            <a:avLst/>
          </a:prstGeom>
          <a:noFill/>
          <a:ln>
            <a:noFill/>
          </a:ln>
        </p:spPr>
        <p:txBody>
          <a:bodyPr lIns="91425" tIns="45700" rIns="91425" bIns="45700" anchor="t" anchorCtr="0">
            <a:noAutofit/>
          </a:bodyPr>
          <a:lstStyle/>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Non-renewable resource occurring in the earth</a:t>
            </a:r>
          </a:p>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Extracted and refined into petroleum products</a:t>
            </a:r>
          </a:p>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Most actively and heavily traded commodity (~10% of the total world trade)</a:t>
            </a:r>
          </a:p>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Oil price is basically determined by supply and demand</a:t>
            </a:r>
          </a:p>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Strongly influenced by many other factors - weather, economy, geopolitics, etc</a:t>
            </a:r>
          </a:p>
        </p:txBody>
      </p:sp>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Initial Prediction - </a:t>
            </a:r>
            <a:r>
              <a:rPr lang="en-US" sz="4400">
                <a:solidFill>
                  <a:schemeClr val="dk1"/>
                </a:solidFill>
                <a:latin typeface="Calibri"/>
                <a:ea typeface="Calibri"/>
                <a:cs typeface="Calibri"/>
                <a:sym typeface="Calibri"/>
              </a:rPr>
              <a:t>Gold</a:t>
            </a:r>
          </a:p>
        </p:txBody>
      </p:sp>
      <p:sp>
        <p:nvSpPr>
          <p:cNvPr id="399" name="Shape 399"/>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SzPct val="100000"/>
              <a:buFont typeface="Arial"/>
              <a:buNone/>
            </a:pPr>
            <a:r>
              <a:rPr lang="en-US" sz="3200">
                <a:solidFill>
                  <a:schemeClr val="dk1"/>
                </a:solidFill>
                <a:latin typeface="Calibri"/>
                <a:ea typeface="Calibri"/>
                <a:cs typeface="Calibri"/>
                <a:sym typeface="Calibri"/>
              </a:rPr>
              <a:t>Gold Forecast Price ($/o.z.)</a:t>
            </a: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p:txBody>
      </p:sp>
      <p:pic>
        <p:nvPicPr>
          <p:cNvPr id="400" name="Shape 400"/>
          <p:cNvPicPr preferRelativeResize="0"/>
          <p:nvPr/>
        </p:nvPicPr>
        <p:blipFill>
          <a:blip r:embed="rId3">
            <a:alphaModFix/>
          </a:blip>
          <a:stretch>
            <a:fillRect/>
          </a:stretch>
        </p:blipFill>
        <p:spPr>
          <a:xfrm>
            <a:off x="382175" y="2298350"/>
            <a:ext cx="8560275" cy="36742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Initial Prediction - </a:t>
            </a:r>
            <a:r>
              <a:rPr lang="en-US" sz="4400">
                <a:solidFill>
                  <a:schemeClr val="dk1"/>
                </a:solidFill>
                <a:latin typeface="Calibri"/>
                <a:ea typeface="Calibri"/>
                <a:cs typeface="Calibri"/>
                <a:sym typeface="Calibri"/>
              </a:rPr>
              <a:t>Gold</a:t>
            </a:r>
          </a:p>
        </p:txBody>
      </p:sp>
      <p:sp>
        <p:nvSpPr>
          <p:cNvPr id="406" name="Shape 406"/>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SzPct val="100000"/>
              <a:buFont typeface="Arial"/>
              <a:buNone/>
            </a:pPr>
            <a:r>
              <a:rPr lang="en-US" sz="3200">
                <a:solidFill>
                  <a:schemeClr val="dk1"/>
                </a:solidFill>
                <a:latin typeface="Calibri"/>
                <a:ea typeface="Calibri"/>
                <a:cs typeface="Calibri"/>
                <a:sym typeface="Calibri"/>
              </a:rPr>
              <a:t>Gold Price Prediction Error Metrics</a:t>
            </a:r>
          </a:p>
        </p:txBody>
      </p:sp>
      <p:pic>
        <p:nvPicPr>
          <p:cNvPr id="407" name="Shape 407"/>
          <p:cNvPicPr preferRelativeResize="0"/>
          <p:nvPr/>
        </p:nvPicPr>
        <p:blipFill>
          <a:blip r:embed="rId3">
            <a:alphaModFix/>
          </a:blip>
          <a:stretch>
            <a:fillRect/>
          </a:stretch>
        </p:blipFill>
        <p:spPr>
          <a:xfrm>
            <a:off x="210100" y="2148275"/>
            <a:ext cx="8733800" cy="34491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Next Steps</a:t>
            </a:r>
          </a:p>
        </p:txBody>
      </p:sp>
      <p:sp>
        <p:nvSpPr>
          <p:cNvPr id="413" name="Shape 413"/>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457200" lvl="0" indent="-431800" rtl="0">
              <a:lnSpc>
                <a:spcPct val="115000"/>
              </a:lnSpc>
              <a:spcBef>
                <a:spcPts val="0"/>
              </a:spcBef>
              <a:buClr>
                <a:schemeClr val="dk1"/>
              </a:buClr>
              <a:buSzPct val="100000"/>
              <a:buFont typeface="Calibri"/>
              <a:buChar char="•"/>
            </a:pPr>
            <a:r>
              <a:rPr lang="en-US" sz="3200">
                <a:solidFill>
                  <a:schemeClr val="dk1"/>
                </a:solidFill>
                <a:latin typeface="Calibri"/>
                <a:ea typeface="Calibri"/>
                <a:cs typeface="Calibri"/>
                <a:sym typeface="Calibri"/>
              </a:rPr>
              <a:t>Developing a model considering all the factors</a:t>
            </a:r>
          </a:p>
          <a:p>
            <a:pPr marL="457200" lvl="0" indent="-431800" rtl="0">
              <a:lnSpc>
                <a:spcPct val="115000"/>
              </a:lnSpc>
              <a:spcBef>
                <a:spcPts val="0"/>
              </a:spcBef>
              <a:buClr>
                <a:schemeClr val="dk1"/>
              </a:buClr>
              <a:buSzPct val="100000"/>
              <a:buFont typeface="Calibri"/>
              <a:buChar char="•"/>
            </a:pPr>
            <a:r>
              <a:rPr lang="en-US" sz="3200">
                <a:solidFill>
                  <a:schemeClr val="dk1"/>
                </a:solidFill>
                <a:latin typeface="Calibri"/>
                <a:ea typeface="Calibri"/>
                <a:cs typeface="Calibri"/>
                <a:sym typeface="Calibri"/>
              </a:rPr>
              <a:t>Use Machine learning algorithms for prediction</a:t>
            </a:r>
          </a:p>
        </p:txBody>
      </p:sp>
    </p:spTree>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Images/Video</a:t>
            </a:r>
          </a:p>
        </p:txBody>
      </p:sp>
      <p:sp>
        <p:nvSpPr>
          <p:cNvPr id="419" name="Shape 419"/>
          <p:cNvSpPr txBox="1">
            <a:spLocks noGrp="1"/>
          </p:cNvSpPr>
          <p:nvPr>
            <p:ph type="body" idx="1"/>
          </p:nvPr>
        </p:nvSpPr>
        <p:spPr>
          <a:xfrm>
            <a:off x="457200" y="1600200"/>
            <a:ext cx="8229600" cy="48627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0" marR="0" lvl="0" indent="0" algn="l" rtl="0">
              <a:spcBef>
                <a:spcPts val="0"/>
              </a:spcBef>
              <a:buClr>
                <a:schemeClr val="dk1"/>
              </a:buClr>
              <a:buFont typeface="Arial"/>
              <a:buNone/>
            </a:pPr>
            <a:endParaRPr b="1">
              <a:solidFill>
                <a:srgbClr val="222222"/>
              </a:solidFill>
              <a:latin typeface="Calibri"/>
              <a:ea typeface="Calibri"/>
              <a:cs typeface="Calibri"/>
              <a:sym typeface="Calibri"/>
            </a:endParaRPr>
          </a:p>
          <a:p>
            <a:pPr marL="0" marR="0" lvl="0" indent="0" algn="ctr" rtl="0">
              <a:spcBef>
                <a:spcPts val="0"/>
              </a:spcBef>
              <a:buClr>
                <a:schemeClr val="dk1"/>
              </a:buClr>
              <a:buSzPct val="133333"/>
              <a:buFont typeface="Arial"/>
              <a:buNone/>
            </a:pPr>
            <a:r>
              <a:rPr lang="en-US" sz="2400" b="1">
                <a:solidFill>
                  <a:srgbClr val="222222"/>
                </a:solidFill>
                <a:latin typeface="Calibri"/>
                <a:ea typeface="Calibri"/>
                <a:cs typeface="Calibri"/>
                <a:sym typeface="Calibri"/>
              </a:rPr>
              <a:t>Traders work the crude oil options pit at the New York Mercantile Exchange in New York. </a:t>
            </a:r>
          </a:p>
          <a:p>
            <a:pPr marL="0" marR="0" lvl="0" indent="0" algn="l" rtl="0">
              <a:spcBef>
                <a:spcPts val="0"/>
              </a:spcBef>
              <a:buClr>
                <a:schemeClr val="dk1"/>
              </a:buClr>
              <a:buSzPct val="266666"/>
              <a:buFont typeface="Arial"/>
              <a:buNone/>
            </a:pPr>
            <a:r>
              <a:rPr lang="en-US" sz="1200">
                <a:solidFill>
                  <a:schemeClr val="dk1"/>
                </a:solidFill>
                <a:latin typeface="Calibri"/>
                <a:ea typeface="Calibri"/>
                <a:cs typeface="Calibri"/>
                <a:sym typeface="Calibri"/>
              </a:rPr>
              <a:t>Source: Bloomberg</a:t>
            </a:r>
          </a:p>
        </p:txBody>
      </p:sp>
      <p:pic>
        <p:nvPicPr>
          <p:cNvPr id="420" name="Shape 420"/>
          <p:cNvPicPr preferRelativeResize="0"/>
          <p:nvPr/>
        </p:nvPicPr>
        <p:blipFill>
          <a:blip r:embed="rId3">
            <a:alphaModFix/>
          </a:blip>
          <a:stretch>
            <a:fillRect/>
          </a:stretch>
        </p:blipFill>
        <p:spPr>
          <a:xfrm>
            <a:off x="1360375" y="1406850"/>
            <a:ext cx="6066450" cy="40443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Images/Video</a:t>
            </a:r>
          </a:p>
        </p:txBody>
      </p:sp>
      <p:sp>
        <p:nvSpPr>
          <p:cNvPr id="426" name="Shape 426"/>
          <p:cNvSpPr txBox="1">
            <a:spLocks noGrp="1"/>
          </p:cNvSpPr>
          <p:nvPr>
            <p:ph type="body" idx="1"/>
          </p:nvPr>
        </p:nvSpPr>
        <p:spPr>
          <a:xfrm>
            <a:off x="457200" y="1600200"/>
            <a:ext cx="8229600" cy="48627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0" marR="0" lvl="0" indent="0" algn="l" rtl="0">
              <a:spcBef>
                <a:spcPts val="0"/>
              </a:spcBef>
              <a:buClr>
                <a:schemeClr val="dk1"/>
              </a:buClr>
              <a:buFont typeface="Arial"/>
              <a:buNone/>
            </a:pPr>
            <a:endParaRPr b="1">
              <a:solidFill>
                <a:srgbClr val="222222"/>
              </a:solidFill>
              <a:latin typeface="Calibri"/>
              <a:ea typeface="Calibri"/>
              <a:cs typeface="Calibri"/>
              <a:sym typeface="Calibri"/>
            </a:endParaRPr>
          </a:p>
          <a:p>
            <a:pPr marL="0" marR="0" lvl="0" indent="0" algn="ctr" rtl="0">
              <a:spcBef>
                <a:spcPts val="0"/>
              </a:spcBef>
              <a:buClr>
                <a:schemeClr val="dk1"/>
              </a:buClr>
              <a:buFont typeface="Arial"/>
              <a:buNone/>
            </a:pPr>
            <a:endParaRPr sz="2400" b="1">
              <a:solidFill>
                <a:srgbClr val="222222"/>
              </a:solidFill>
              <a:latin typeface="Calibri"/>
              <a:ea typeface="Calibri"/>
              <a:cs typeface="Calibri"/>
              <a:sym typeface="Calibri"/>
            </a:endParaRPr>
          </a:p>
          <a:p>
            <a:pPr marL="0" marR="0" lvl="0" indent="0" algn="ctr" rtl="0">
              <a:spcBef>
                <a:spcPts val="0"/>
              </a:spcBef>
              <a:buClr>
                <a:schemeClr val="dk1"/>
              </a:buClr>
              <a:buSzPct val="133333"/>
              <a:buFont typeface="Arial"/>
              <a:buNone/>
            </a:pPr>
            <a:r>
              <a:rPr lang="en-US" sz="2400" b="1">
                <a:solidFill>
                  <a:srgbClr val="222222"/>
                </a:solidFill>
                <a:latin typeface="Calibri"/>
                <a:ea typeface="Calibri"/>
                <a:cs typeface="Calibri"/>
                <a:sym typeface="Calibri"/>
              </a:rPr>
              <a:t>Oil Rig at Huntington</a:t>
            </a:r>
          </a:p>
          <a:p>
            <a:pPr marL="0" marR="0" lvl="0" indent="0" algn="l" rtl="0">
              <a:spcBef>
                <a:spcPts val="0"/>
              </a:spcBef>
              <a:buClr>
                <a:schemeClr val="dk1"/>
              </a:buClr>
              <a:buSzPct val="266666"/>
              <a:buFont typeface="Arial"/>
              <a:buNone/>
            </a:pPr>
            <a:r>
              <a:rPr lang="en-US" sz="1200">
                <a:solidFill>
                  <a:schemeClr val="dk1"/>
                </a:solidFill>
                <a:latin typeface="Calibri"/>
                <a:ea typeface="Calibri"/>
                <a:cs typeface="Calibri"/>
                <a:sym typeface="Calibri"/>
              </a:rPr>
              <a:t>Source: Flickr</a:t>
            </a:r>
          </a:p>
        </p:txBody>
      </p:sp>
      <p:pic>
        <p:nvPicPr>
          <p:cNvPr id="427" name="Shape 427"/>
          <p:cNvPicPr preferRelativeResize="0"/>
          <p:nvPr/>
        </p:nvPicPr>
        <p:blipFill>
          <a:blip r:embed="rId3">
            <a:alphaModFix/>
          </a:blip>
          <a:stretch>
            <a:fillRect/>
          </a:stretch>
        </p:blipFill>
        <p:spPr>
          <a:xfrm>
            <a:off x="1109037" y="1269525"/>
            <a:ext cx="6925926" cy="46161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Images/Video</a:t>
            </a:r>
          </a:p>
        </p:txBody>
      </p:sp>
      <p:sp>
        <p:nvSpPr>
          <p:cNvPr id="433" name="Shape 433"/>
          <p:cNvSpPr txBox="1">
            <a:spLocks noGrp="1"/>
          </p:cNvSpPr>
          <p:nvPr>
            <p:ph type="body" idx="1"/>
          </p:nvPr>
        </p:nvSpPr>
        <p:spPr>
          <a:xfrm>
            <a:off x="457200" y="1600200"/>
            <a:ext cx="8229600" cy="48627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Font typeface="Arial"/>
              <a:buNone/>
            </a:pPr>
            <a:endParaRPr sz="3200">
              <a:solidFill>
                <a:schemeClr val="dk1"/>
              </a:solidFill>
              <a:latin typeface="Calibri"/>
              <a:ea typeface="Calibri"/>
              <a:cs typeface="Calibri"/>
              <a:sym typeface="Calibri"/>
            </a:endParaRPr>
          </a:p>
          <a:p>
            <a:pPr marL="0" marR="0" lvl="0" indent="0" algn="l" rtl="0">
              <a:spcBef>
                <a:spcPts val="0"/>
              </a:spcBef>
              <a:buClr>
                <a:schemeClr val="dk1"/>
              </a:buClr>
              <a:buFont typeface="Arial"/>
              <a:buNone/>
            </a:pPr>
            <a:endParaRPr b="1">
              <a:solidFill>
                <a:srgbClr val="222222"/>
              </a:solidFill>
              <a:latin typeface="Calibri"/>
              <a:ea typeface="Calibri"/>
              <a:cs typeface="Calibri"/>
              <a:sym typeface="Calibri"/>
            </a:endParaRPr>
          </a:p>
          <a:p>
            <a:pPr marL="0" marR="0" lvl="0" indent="0" algn="ctr" rtl="0">
              <a:spcBef>
                <a:spcPts val="0"/>
              </a:spcBef>
              <a:buClr>
                <a:schemeClr val="dk1"/>
              </a:buClr>
              <a:buFont typeface="Arial"/>
              <a:buNone/>
            </a:pPr>
            <a:endParaRPr sz="2400" b="1">
              <a:solidFill>
                <a:srgbClr val="222222"/>
              </a:solidFill>
              <a:latin typeface="Calibri"/>
              <a:ea typeface="Calibri"/>
              <a:cs typeface="Calibri"/>
              <a:sym typeface="Calibri"/>
            </a:endParaRPr>
          </a:p>
          <a:p>
            <a:pPr marL="0" marR="0" lvl="0" indent="0" algn="ctr" rtl="0">
              <a:spcBef>
                <a:spcPts val="0"/>
              </a:spcBef>
              <a:buClr>
                <a:schemeClr val="dk1"/>
              </a:buClr>
              <a:buSzPct val="133333"/>
              <a:buFont typeface="Arial"/>
              <a:buNone/>
            </a:pPr>
            <a:r>
              <a:rPr lang="en-US" sz="2400" b="1">
                <a:solidFill>
                  <a:srgbClr val="222222"/>
                </a:solidFill>
                <a:latin typeface="Calibri"/>
                <a:ea typeface="Calibri"/>
                <a:cs typeface="Calibri"/>
                <a:sym typeface="Calibri"/>
              </a:rPr>
              <a:t>Canadian and US Crude Oil Pipelines</a:t>
            </a:r>
          </a:p>
          <a:p>
            <a:pPr marL="0" marR="0" lvl="0" indent="0" algn="l" rtl="0">
              <a:spcBef>
                <a:spcPts val="0"/>
              </a:spcBef>
              <a:buClr>
                <a:schemeClr val="dk1"/>
              </a:buClr>
              <a:buSzPct val="266666"/>
              <a:buFont typeface="Arial"/>
              <a:buNone/>
            </a:pPr>
            <a:r>
              <a:rPr lang="en-US" sz="1200">
                <a:solidFill>
                  <a:schemeClr val="dk1"/>
                </a:solidFill>
                <a:latin typeface="Calibri"/>
                <a:ea typeface="Calibri"/>
                <a:cs typeface="Calibri"/>
                <a:sym typeface="Calibri"/>
              </a:rPr>
              <a:t>Source: Canadian Association of Petroleum Producers</a:t>
            </a:r>
          </a:p>
        </p:txBody>
      </p:sp>
      <p:pic>
        <p:nvPicPr>
          <p:cNvPr id="434" name="Shape 434"/>
          <p:cNvPicPr preferRelativeResize="0"/>
          <p:nvPr/>
        </p:nvPicPr>
        <p:blipFill>
          <a:blip r:embed="rId3">
            <a:alphaModFix/>
          </a:blip>
          <a:stretch>
            <a:fillRect/>
          </a:stretch>
        </p:blipFill>
        <p:spPr>
          <a:xfrm>
            <a:off x="1290737" y="1327373"/>
            <a:ext cx="6562531" cy="48627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a:solidFill>
                  <a:schemeClr val="dk1"/>
                </a:solidFill>
                <a:latin typeface="Calibri"/>
                <a:ea typeface="Calibri"/>
                <a:cs typeface="Calibri"/>
                <a:sym typeface="Calibri"/>
              </a:rPr>
              <a:t>Background:</a:t>
            </a:r>
            <a:r>
              <a:rPr lang="en-US" sz="4400" b="0" i="0" u="none" strike="noStrike" cap="none" baseline="0">
                <a:solidFill>
                  <a:schemeClr val="dk1"/>
                </a:solidFill>
                <a:latin typeface="Calibri"/>
                <a:ea typeface="Calibri"/>
                <a:cs typeface="Calibri"/>
                <a:sym typeface="Calibri"/>
              </a:rPr>
              <a:t> </a:t>
            </a:r>
            <a:r>
              <a:rPr lang="en-US" sz="4400">
                <a:solidFill>
                  <a:schemeClr val="dk1"/>
                </a:solidFill>
                <a:latin typeface="Calibri"/>
                <a:ea typeface="Calibri"/>
                <a:cs typeface="Calibri"/>
                <a:sym typeface="Calibri"/>
              </a:rPr>
              <a:t>History of Oil Prices</a:t>
            </a:r>
          </a:p>
        </p:txBody>
      </p:sp>
      <p:sp>
        <p:nvSpPr>
          <p:cNvPr id="110" name="Shape 110"/>
          <p:cNvSpPr txBox="1">
            <a:spLocks noGrp="1"/>
          </p:cNvSpPr>
          <p:nvPr>
            <p:ph type="body" idx="1"/>
          </p:nvPr>
        </p:nvSpPr>
        <p:spPr>
          <a:xfrm>
            <a:off x="457200" y="1600200"/>
            <a:ext cx="8229600" cy="5068499"/>
          </a:xfrm>
          <a:prstGeom prst="rect">
            <a:avLst/>
          </a:prstGeom>
          <a:noFill/>
          <a:ln>
            <a:noFill/>
          </a:ln>
        </p:spPr>
        <p:txBody>
          <a:bodyPr lIns="91425" tIns="45700" rIns="91425" bIns="45700" anchor="t" anchorCtr="0">
            <a:noAutofit/>
          </a:bodyPr>
          <a:lstStyle/>
          <a:p>
            <a:pPr marL="342900" marR="0" lvl="0" indent="-139700" algn="ctr"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ctr"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ctr"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ctr"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ctr"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ctr"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ctr"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ctr"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ctr" rtl="0">
              <a:spcBef>
                <a:spcPts val="0"/>
              </a:spcBef>
              <a:buClr>
                <a:schemeClr val="dk1"/>
              </a:buClr>
              <a:buFont typeface="Arial"/>
              <a:buNone/>
            </a:pPr>
            <a:endParaRPr sz="3200">
              <a:solidFill>
                <a:schemeClr val="dk1"/>
              </a:solidFill>
              <a:latin typeface="Calibri"/>
              <a:ea typeface="Calibri"/>
              <a:cs typeface="Calibri"/>
              <a:sym typeface="Calibri"/>
            </a:endParaRPr>
          </a:p>
          <a:p>
            <a:pPr marL="342900" marR="0" lvl="0" indent="-139700" algn="l" rtl="0">
              <a:spcBef>
                <a:spcPts val="0"/>
              </a:spcBef>
              <a:buClr>
                <a:schemeClr val="dk1"/>
              </a:buClr>
              <a:buSzPct val="266666"/>
              <a:buFont typeface="Arial"/>
              <a:buNone/>
            </a:pPr>
            <a:r>
              <a:rPr lang="en-US" sz="1200">
                <a:solidFill>
                  <a:schemeClr val="dk1"/>
                </a:solidFill>
                <a:latin typeface="Calibri"/>
                <a:ea typeface="Calibri"/>
                <a:cs typeface="Calibri"/>
                <a:sym typeface="Calibri"/>
              </a:rPr>
              <a:t>Source: EIA</a:t>
            </a:r>
          </a:p>
        </p:txBody>
      </p:sp>
      <p:pic>
        <p:nvPicPr>
          <p:cNvPr id="111" name="Shape 111"/>
          <p:cNvPicPr preferRelativeResize="0"/>
          <p:nvPr/>
        </p:nvPicPr>
        <p:blipFill>
          <a:blip r:embed="rId3">
            <a:alphaModFix/>
          </a:blip>
          <a:stretch>
            <a:fillRect/>
          </a:stretch>
        </p:blipFill>
        <p:spPr>
          <a:xfrm>
            <a:off x="729725" y="1417650"/>
            <a:ext cx="8021149" cy="45375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Challenge: Predicting Oil Prices</a:t>
            </a:r>
          </a:p>
        </p:txBody>
      </p:sp>
      <p:sp>
        <p:nvSpPr>
          <p:cNvPr id="117" name="Shape 117"/>
          <p:cNvSpPr txBox="1">
            <a:spLocks noGrp="1"/>
          </p:cNvSpPr>
          <p:nvPr>
            <p:ph type="body" idx="1"/>
          </p:nvPr>
        </p:nvSpPr>
        <p:spPr>
          <a:xfrm>
            <a:off x="457200" y="1676400"/>
            <a:ext cx="8229600" cy="4526100"/>
          </a:xfrm>
          <a:prstGeom prst="rect">
            <a:avLst/>
          </a:prstGeom>
          <a:noFill/>
          <a:ln>
            <a:noFill/>
          </a:ln>
        </p:spPr>
        <p:txBody>
          <a:bodyPr lIns="91425" tIns="45700" rIns="91425" bIns="45700" anchor="t" anchorCtr="0">
            <a:noAutofit/>
          </a:bodyPr>
          <a:lstStyle/>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Very high volatility and sensitivity</a:t>
            </a:r>
          </a:p>
          <a:p>
            <a:pPr marL="0" marR="0" indent="0" algn="l" rtl="0">
              <a:spcBef>
                <a:spcPts val="0"/>
              </a:spcBef>
              <a:buNone/>
            </a:pPr>
            <a:endParaRPr sz="3200">
              <a:solidFill>
                <a:schemeClr val="dk1"/>
              </a:solidFill>
              <a:latin typeface="Calibri"/>
              <a:ea typeface="Calibri"/>
              <a:cs typeface="Calibri"/>
              <a:sym typeface="Calibri"/>
            </a:endParaRPr>
          </a:p>
          <a:p>
            <a:pPr marL="0" marR="0" indent="0" algn="l" rtl="0">
              <a:spcBef>
                <a:spcPts val="0"/>
              </a:spcBef>
              <a:buNone/>
            </a:pPr>
            <a:endParaRPr sz="3200">
              <a:solidFill>
                <a:schemeClr val="dk1"/>
              </a:solidFill>
              <a:latin typeface="Calibri"/>
              <a:ea typeface="Calibri"/>
              <a:cs typeface="Calibri"/>
              <a:sym typeface="Calibri"/>
            </a:endParaRPr>
          </a:p>
          <a:p>
            <a:pPr marL="0" marR="0" indent="0" algn="l" rtl="0">
              <a:spcBef>
                <a:spcPts val="0"/>
              </a:spcBef>
              <a:buNone/>
            </a:pPr>
            <a:endParaRPr sz="3200">
              <a:solidFill>
                <a:schemeClr val="dk1"/>
              </a:solidFill>
              <a:latin typeface="Calibri"/>
              <a:ea typeface="Calibri"/>
              <a:cs typeface="Calibri"/>
              <a:sym typeface="Calibri"/>
            </a:endParaRPr>
          </a:p>
          <a:p>
            <a:pPr marL="0" marR="0" indent="0" algn="l" rtl="0">
              <a:spcBef>
                <a:spcPts val="0"/>
              </a:spcBef>
              <a:buNone/>
            </a:pPr>
            <a:endParaRPr sz="3200">
              <a:solidFill>
                <a:schemeClr val="dk1"/>
              </a:solidFill>
              <a:latin typeface="Calibri"/>
              <a:ea typeface="Calibri"/>
              <a:cs typeface="Calibri"/>
              <a:sym typeface="Calibri"/>
            </a:endParaRPr>
          </a:p>
          <a:p>
            <a:pPr marL="0" marR="0" indent="0" algn="l" rtl="0">
              <a:spcBef>
                <a:spcPts val="0"/>
              </a:spcBef>
              <a:buNone/>
            </a:pPr>
            <a:endParaRPr sz="3200">
              <a:solidFill>
                <a:schemeClr val="dk1"/>
              </a:solidFill>
              <a:latin typeface="Calibri"/>
              <a:ea typeface="Calibri"/>
              <a:cs typeface="Calibri"/>
              <a:sym typeface="Calibri"/>
            </a:endParaRPr>
          </a:p>
          <a:p>
            <a:pPr marL="0" marR="0" lvl="0" indent="0" algn="l" rtl="0">
              <a:spcBef>
                <a:spcPts val="0"/>
              </a:spcBef>
              <a:buNone/>
            </a:pPr>
            <a:endParaRPr sz="3200">
              <a:solidFill>
                <a:schemeClr val="dk1"/>
              </a:solidFill>
              <a:latin typeface="Calibri"/>
              <a:ea typeface="Calibri"/>
              <a:cs typeface="Calibri"/>
              <a:sym typeface="Calibri"/>
            </a:endParaRPr>
          </a:p>
          <a:p>
            <a:pPr marL="457200" marR="0" lvl="0" indent="-431800" algn="l" rtl="0">
              <a:spcBef>
                <a:spcPts val="0"/>
              </a:spcBef>
              <a:buClr>
                <a:schemeClr val="dk1"/>
              </a:buClr>
              <a:buSzPct val="100000"/>
              <a:buFont typeface="Calibri"/>
              <a:buChar char="•"/>
            </a:pPr>
            <a:r>
              <a:rPr lang="en-US" sz="3200">
                <a:solidFill>
                  <a:schemeClr val="dk1"/>
                </a:solidFill>
                <a:latin typeface="Calibri"/>
                <a:ea typeface="Calibri"/>
                <a:cs typeface="Calibri"/>
                <a:sym typeface="Calibri"/>
              </a:rPr>
              <a:t>Relationship between oil prices and the factors might vary over time</a:t>
            </a:r>
          </a:p>
        </p:txBody>
      </p:sp>
      <p:pic>
        <p:nvPicPr>
          <p:cNvPr id="118" name="Shape 118"/>
          <p:cNvPicPr preferRelativeResize="0"/>
          <p:nvPr/>
        </p:nvPicPr>
        <p:blipFill>
          <a:blip r:embed="rId3">
            <a:alphaModFix/>
          </a:blip>
          <a:stretch>
            <a:fillRect/>
          </a:stretch>
        </p:blipFill>
        <p:spPr>
          <a:xfrm>
            <a:off x="1881874" y="2410475"/>
            <a:ext cx="5380250" cy="26713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History/Background: Oil</a:t>
            </a:r>
          </a:p>
        </p:txBody>
      </p:sp>
      <p:pic>
        <p:nvPicPr>
          <p:cNvPr id="124" name="Shape 124"/>
          <p:cNvPicPr preferRelativeResize="0"/>
          <p:nvPr/>
        </p:nvPicPr>
        <p:blipFill>
          <a:blip r:embed="rId3">
            <a:alphaModFix/>
          </a:blip>
          <a:stretch>
            <a:fillRect/>
          </a:stretch>
        </p:blipFill>
        <p:spPr>
          <a:xfrm>
            <a:off x="792350" y="1335175"/>
            <a:ext cx="7559299" cy="4933349"/>
          </a:xfrm>
          <a:prstGeom prst="rect">
            <a:avLst/>
          </a:prstGeom>
          <a:noFill/>
          <a:ln>
            <a:noFill/>
          </a:ln>
        </p:spPr>
      </p:pic>
      <p:sp>
        <p:nvSpPr>
          <p:cNvPr id="125" name="Shape 125"/>
          <p:cNvSpPr txBox="1">
            <a:spLocks noGrp="1"/>
          </p:cNvSpPr>
          <p:nvPr>
            <p:ph type="body" idx="1"/>
          </p:nvPr>
        </p:nvSpPr>
        <p:spPr>
          <a:xfrm>
            <a:off x="457200" y="1742425"/>
            <a:ext cx="8229600" cy="4526100"/>
          </a:xfrm>
          <a:prstGeom prst="rect">
            <a:avLst/>
          </a:prstGeom>
          <a:noFill/>
          <a:ln>
            <a:noFill/>
          </a:ln>
        </p:spPr>
        <p:txBody>
          <a:bodyPr lIns="91425" tIns="45700" rIns="91425" bIns="45700" anchor="t" anchorCtr="0">
            <a:noAutofit/>
          </a:bodyPr>
          <a:lstStyle/>
          <a:p>
            <a:pPr marL="0" marR="0" indent="0" algn="l" rtl="0">
              <a:spcBef>
                <a:spcPts val="0"/>
              </a:spcBef>
              <a:buNone/>
            </a:pPr>
            <a:endParaRPr sz="3000">
              <a:solidFill>
                <a:schemeClr val="dk1"/>
              </a:solidFill>
              <a:latin typeface="Calibri"/>
              <a:ea typeface="Calibri"/>
              <a:cs typeface="Calibri"/>
              <a:sym typeface="Calibri"/>
            </a:endParaRPr>
          </a:p>
          <a:p>
            <a:pPr marL="0" marR="0" indent="0" algn="l" rtl="0">
              <a:spcBef>
                <a:spcPts val="0"/>
              </a:spcBef>
              <a:buNone/>
            </a:pPr>
            <a:endParaRPr sz="3000">
              <a:solidFill>
                <a:schemeClr val="dk1"/>
              </a:solidFill>
              <a:latin typeface="Calibri"/>
              <a:ea typeface="Calibri"/>
              <a:cs typeface="Calibri"/>
              <a:sym typeface="Calibri"/>
            </a:endParaRPr>
          </a:p>
          <a:p>
            <a:pPr marL="0" marR="0" indent="0" algn="l" rtl="0">
              <a:spcBef>
                <a:spcPts val="0"/>
              </a:spcBef>
              <a:buNone/>
            </a:pPr>
            <a:endParaRPr sz="3000">
              <a:solidFill>
                <a:schemeClr val="dk1"/>
              </a:solidFill>
              <a:latin typeface="Calibri"/>
              <a:ea typeface="Calibri"/>
              <a:cs typeface="Calibri"/>
              <a:sym typeface="Calibri"/>
            </a:endParaRPr>
          </a:p>
          <a:p>
            <a:pPr marL="0" marR="0" indent="0" algn="l" rtl="0">
              <a:spcBef>
                <a:spcPts val="0"/>
              </a:spcBef>
              <a:buNone/>
            </a:pPr>
            <a:endParaRPr sz="3000">
              <a:solidFill>
                <a:schemeClr val="dk1"/>
              </a:solidFill>
              <a:latin typeface="Calibri"/>
              <a:ea typeface="Calibri"/>
              <a:cs typeface="Calibri"/>
              <a:sym typeface="Calibri"/>
            </a:endParaRPr>
          </a:p>
          <a:p>
            <a:pPr marL="0" marR="0" indent="0" algn="l" rtl="0">
              <a:spcBef>
                <a:spcPts val="0"/>
              </a:spcBef>
              <a:buNone/>
            </a:pPr>
            <a:endParaRPr sz="3000">
              <a:solidFill>
                <a:schemeClr val="dk1"/>
              </a:solidFill>
              <a:latin typeface="Calibri"/>
              <a:ea typeface="Calibri"/>
              <a:cs typeface="Calibri"/>
              <a:sym typeface="Calibri"/>
            </a:endParaRPr>
          </a:p>
          <a:p>
            <a:pPr marL="0" marR="0" indent="0" algn="l" rtl="0">
              <a:spcBef>
                <a:spcPts val="0"/>
              </a:spcBef>
              <a:buNone/>
            </a:pPr>
            <a:endParaRPr sz="3000">
              <a:solidFill>
                <a:schemeClr val="dk1"/>
              </a:solidFill>
              <a:latin typeface="Calibri"/>
              <a:ea typeface="Calibri"/>
              <a:cs typeface="Calibri"/>
              <a:sym typeface="Calibri"/>
            </a:endParaRPr>
          </a:p>
          <a:p>
            <a:pPr marL="0" marR="0" indent="0" algn="l" rtl="0">
              <a:spcBef>
                <a:spcPts val="0"/>
              </a:spcBef>
              <a:buNone/>
            </a:pPr>
            <a:endParaRPr sz="3000">
              <a:solidFill>
                <a:schemeClr val="dk1"/>
              </a:solidFill>
              <a:latin typeface="Calibri"/>
              <a:ea typeface="Calibri"/>
              <a:cs typeface="Calibri"/>
              <a:sym typeface="Calibri"/>
            </a:endParaRPr>
          </a:p>
          <a:p>
            <a:pPr marL="0" marR="0" indent="0" algn="l" rtl="0">
              <a:spcBef>
                <a:spcPts val="0"/>
              </a:spcBef>
              <a:buNone/>
            </a:pPr>
            <a:endParaRPr sz="3000">
              <a:solidFill>
                <a:schemeClr val="dk1"/>
              </a:solidFill>
              <a:latin typeface="Calibri"/>
              <a:ea typeface="Calibri"/>
              <a:cs typeface="Calibri"/>
              <a:sym typeface="Calibri"/>
            </a:endParaRPr>
          </a:p>
          <a:p>
            <a:pPr marL="0" marR="0" indent="0" algn="l" rtl="0">
              <a:spcBef>
                <a:spcPts val="0"/>
              </a:spcBef>
              <a:buNone/>
            </a:pPr>
            <a:endParaRPr sz="3000">
              <a:solidFill>
                <a:schemeClr val="dk1"/>
              </a:solidFill>
              <a:latin typeface="Calibri"/>
              <a:ea typeface="Calibri"/>
              <a:cs typeface="Calibri"/>
              <a:sym typeface="Calibri"/>
            </a:endParaRPr>
          </a:p>
          <a:p>
            <a:pPr marL="0" marR="0" lvl="0" indent="0" algn="l" rtl="0">
              <a:spcBef>
                <a:spcPts val="0"/>
              </a:spcBef>
              <a:buNone/>
            </a:pPr>
            <a:r>
              <a:rPr lang="en-US">
                <a:solidFill>
                  <a:schemeClr val="dk1"/>
                </a:solidFill>
                <a:latin typeface="Calibri"/>
                <a:ea typeface="Calibri"/>
                <a:cs typeface="Calibri"/>
                <a:sym typeface="Calibri"/>
              </a:rPr>
              <a:t>Source: EIA</a:t>
            </a:r>
          </a:p>
          <a:p>
            <a:pPr marL="457200" marR="0" lvl="0" indent="0" algn="l" rtl="0">
              <a:spcBef>
                <a:spcPts val="0"/>
              </a:spcBef>
              <a:buNone/>
            </a:pPr>
            <a:r>
              <a:rPr lang="en-US" sz="3000">
                <a:solidFill>
                  <a:schemeClr val="dk1"/>
                </a:solidFill>
                <a:latin typeface="Calibri"/>
                <a:ea typeface="Calibri"/>
                <a:cs typeface="Calibri"/>
                <a:sym typeface="Calibri"/>
              </a:rPr>
              <a:t>    </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History/Background: Oil</a:t>
            </a:r>
          </a:p>
        </p:txBody>
      </p:sp>
      <p:sp>
        <p:nvSpPr>
          <p:cNvPr id="131" name="Shape 131"/>
          <p:cNvSpPr txBox="1">
            <a:spLocks noGrp="1"/>
          </p:cNvSpPr>
          <p:nvPr>
            <p:ph type="body" idx="1"/>
          </p:nvPr>
        </p:nvSpPr>
        <p:spPr>
          <a:xfrm>
            <a:off x="530625" y="1742425"/>
            <a:ext cx="8229600" cy="4526100"/>
          </a:xfrm>
          <a:prstGeom prst="rect">
            <a:avLst/>
          </a:prstGeom>
          <a:noFill/>
          <a:ln>
            <a:noFill/>
          </a:ln>
        </p:spPr>
        <p:txBody>
          <a:bodyPr lIns="91425" tIns="45700" rIns="91425" bIns="45700" anchor="t" anchorCtr="0">
            <a:noAutofit/>
          </a:bodyPr>
          <a:lstStyle/>
          <a:p>
            <a:pPr marL="0" marR="0" indent="0" algn="l" rtl="0">
              <a:spcBef>
                <a:spcPts val="0"/>
              </a:spcBef>
              <a:buNone/>
            </a:pPr>
            <a:r>
              <a:rPr lang="en-US" sz="3000">
                <a:solidFill>
                  <a:schemeClr val="dk1"/>
                </a:solidFill>
                <a:latin typeface="Calibri"/>
                <a:ea typeface="Calibri"/>
                <a:cs typeface="Calibri"/>
                <a:sym typeface="Calibri"/>
              </a:rPr>
              <a:t>Major factors affecting oil prices:</a:t>
            </a:r>
          </a:p>
          <a:p>
            <a:pPr marL="0" marR="0" lvl="0" indent="0" algn="l" rtl="0">
              <a:spcBef>
                <a:spcPts val="0"/>
              </a:spcBef>
              <a:buNone/>
            </a:pPr>
            <a:endParaRPr sz="3000">
              <a:solidFill>
                <a:schemeClr val="dk1"/>
              </a:solidFill>
              <a:latin typeface="Calibri"/>
              <a:ea typeface="Calibri"/>
              <a:cs typeface="Calibri"/>
              <a:sym typeface="Calibri"/>
            </a:endParaRPr>
          </a:p>
          <a:p>
            <a:pPr marL="457200" marR="0" lvl="0" indent="-419100" algn="l" rtl="0">
              <a:spcBef>
                <a:spcPts val="0"/>
              </a:spcBef>
              <a:buClr>
                <a:schemeClr val="dk1"/>
              </a:buClr>
              <a:buSzPct val="100000"/>
              <a:buFont typeface="Calibri"/>
              <a:buChar char="•"/>
            </a:pPr>
            <a:r>
              <a:rPr lang="en-US" sz="3000" b="1">
                <a:solidFill>
                  <a:schemeClr val="dk1"/>
                </a:solidFill>
                <a:latin typeface="Calibri"/>
                <a:ea typeface="Calibri"/>
                <a:cs typeface="Calibri"/>
                <a:sym typeface="Calibri"/>
              </a:rPr>
              <a:t>Supply</a:t>
            </a:r>
            <a:r>
              <a:rPr lang="en-US" sz="3000">
                <a:solidFill>
                  <a:schemeClr val="dk1"/>
                </a:solidFill>
                <a:latin typeface="Calibri"/>
                <a:ea typeface="Calibri"/>
                <a:cs typeface="Calibri"/>
                <a:sym typeface="Calibri"/>
              </a:rPr>
              <a:t>: OPEC (Organization of the Petroleum Exporting Countries), Non-OPEC</a:t>
            </a:r>
          </a:p>
          <a:p>
            <a:pPr marL="457200" marR="0" lvl="0" indent="-419100" algn="l" rtl="0">
              <a:spcBef>
                <a:spcPts val="0"/>
              </a:spcBef>
              <a:buClr>
                <a:schemeClr val="dk1"/>
              </a:buClr>
              <a:buSzPct val="100000"/>
              <a:buFont typeface="Calibri"/>
              <a:buChar char="•"/>
            </a:pPr>
            <a:r>
              <a:rPr lang="en-US" sz="3000" b="1">
                <a:solidFill>
                  <a:schemeClr val="dk1"/>
                </a:solidFill>
                <a:latin typeface="Calibri"/>
                <a:ea typeface="Calibri"/>
                <a:cs typeface="Calibri"/>
                <a:sym typeface="Calibri"/>
              </a:rPr>
              <a:t>Spare Capacity</a:t>
            </a:r>
          </a:p>
          <a:p>
            <a:pPr marL="457200" marR="0" lvl="0" indent="-419100" algn="l" rtl="0">
              <a:spcBef>
                <a:spcPts val="0"/>
              </a:spcBef>
              <a:buClr>
                <a:schemeClr val="dk1"/>
              </a:buClr>
              <a:buSzPct val="100000"/>
              <a:buFont typeface="Calibri"/>
              <a:buChar char="•"/>
            </a:pPr>
            <a:r>
              <a:rPr lang="en-US" sz="3000" b="1">
                <a:solidFill>
                  <a:schemeClr val="dk1"/>
                </a:solidFill>
                <a:latin typeface="Calibri"/>
                <a:ea typeface="Calibri"/>
                <a:cs typeface="Calibri"/>
                <a:sym typeface="Calibri"/>
              </a:rPr>
              <a:t>Demand</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3518</Words>
  <Application>Microsoft Office PowerPoint</Application>
  <PresentationFormat>On-screen Show (4:3)</PresentationFormat>
  <Paragraphs>472</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Calibri</vt:lpstr>
      <vt:lpstr>Office Theme</vt:lpstr>
      <vt:lpstr> Predicting the Prices of Oil and Gold:  Background Report</vt:lpstr>
      <vt:lpstr>Outline</vt:lpstr>
      <vt:lpstr>Challenge</vt:lpstr>
      <vt:lpstr>OIL</vt:lpstr>
      <vt:lpstr>Challenge: Predicting Oil Prices</vt:lpstr>
      <vt:lpstr>Background: History of Oil Prices</vt:lpstr>
      <vt:lpstr>Challenge: Predicting Oil Prices</vt:lpstr>
      <vt:lpstr>History/Background: Oil</vt:lpstr>
      <vt:lpstr>History/Background: Oil</vt:lpstr>
      <vt:lpstr>History/Background: Oil</vt:lpstr>
      <vt:lpstr>History/Background: Oil</vt:lpstr>
      <vt:lpstr>History/Background: Oil</vt:lpstr>
      <vt:lpstr>History/Background: Oil</vt:lpstr>
      <vt:lpstr>History/Background: Oil</vt:lpstr>
      <vt:lpstr>History/Background: Oil</vt:lpstr>
      <vt:lpstr>History/Background: Oil</vt:lpstr>
      <vt:lpstr>Literature Review</vt:lpstr>
      <vt:lpstr>Literature Review</vt:lpstr>
      <vt:lpstr>Literature Review</vt:lpstr>
      <vt:lpstr>Literature Review </vt:lpstr>
      <vt:lpstr>Literature Review </vt:lpstr>
      <vt:lpstr>Literature Review</vt:lpstr>
      <vt:lpstr>Literature Review</vt:lpstr>
      <vt:lpstr>Literature Review</vt:lpstr>
      <vt:lpstr>Data Sets: Oil</vt:lpstr>
      <vt:lpstr>Data Sets: Oil</vt:lpstr>
      <vt:lpstr>Data Sets: Oil</vt:lpstr>
      <vt:lpstr>Baseline Models</vt:lpstr>
      <vt:lpstr>Initial Prediction - Oil</vt:lpstr>
      <vt:lpstr>Initial Prediction - Oil</vt:lpstr>
      <vt:lpstr>Initial Prediction - Oil</vt:lpstr>
      <vt:lpstr>Initial Prediction - Oil</vt:lpstr>
      <vt:lpstr>Next Steps</vt:lpstr>
      <vt:lpstr>GOLD</vt:lpstr>
      <vt:lpstr>Challenge: Predicting Gold Prices</vt:lpstr>
      <vt:lpstr>History/Background: Gold</vt:lpstr>
      <vt:lpstr>History/Background: Gold</vt:lpstr>
      <vt:lpstr>Literature Review</vt:lpstr>
      <vt:lpstr>Literature Review </vt:lpstr>
      <vt:lpstr>Literature Review</vt:lpstr>
      <vt:lpstr>Literature Review  </vt:lpstr>
      <vt:lpstr>Literature Review </vt:lpstr>
      <vt:lpstr>Literature Review  </vt:lpstr>
      <vt:lpstr>Literature Review</vt:lpstr>
      <vt:lpstr>Data Sets: Gold</vt:lpstr>
      <vt:lpstr>Data Sets: Gold</vt:lpstr>
      <vt:lpstr>Images/Video</vt:lpstr>
      <vt:lpstr>Baseline Models</vt:lpstr>
      <vt:lpstr>Initial Prediction - Gold</vt:lpstr>
      <vt:lpstr>Initial Prediction - Gold</vt:lpstr>
      <vt:lpstr>Initial Prediction - Gold</vt:lpstr>
      <vt:lpstr>Next Steps</vt:lpstr>
      <vt:lpstr>Images/Video</vt:lpstr>
      <vt:lpstr>Images/Video</vt:lpstr>
      <vt:lpstr>Images/Video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Predicting the Prices of Oil and Gold:  Background Report</dc:title>
  <dc:creator>sreevathsan</dc:creator>
  <cp:lastModifiedBy>Sreevathsan Ravichandran</cp:lastModifiedBy>
  <cp:revision>1</cp:revision>
  <dcterms:modified xsi:type="dcterms:W3CDTF">2014-10-16T11:12:49Z</dcterms:modified>
</cp:coreProperties>
</file>